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879BAA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5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879BAA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879BAA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879BAA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879BAA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1268730"/>
          </a:xfrm>
          <a:custGeom>
            <a:avLst/>
            <a:gdLst/>
            <a:ahLst/>
            <a:cxnLst/>
            <a:rect l="l" t="t" r="r" b="b"/>
            <a:pathLst>
              <a:path w="9144000" h="1268730">
                <a:moveTo>
                  <a:pt x="0" y="1268412"/>
                </a:moveTo>
                <a:lnTo>
                  <a:pt x="9144000" y="1268412"/>
                </a:lnTo>
                <a:lnTo>
                  <a:pt x="9144000" y="0"/>
                </a:lnTo>
                <a:lnTo>
                  <a:pt x="0" y="0"/>
                </a:lnTo>
                <a:lnTo>
                  <a:pt x="0" y="1268412"/>
                </a:lnTo>
                <a:close/>
              </a:path>
            </a:pathLst>
          </a:custGeom>
          <a:solidFill>
            <a:srgbClr val="ADBE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7308850" y="693553"/>
            <a:ext cx="1438275" cy="113030"/>
          </a:xfrm>
          <a:custGeom>
            <a:avLst/>
            <a:gdLst/>
            <a:ahLst/>
            <a:cxnLst/>
            <a:rect l="l" t="t" r="r" b="b"/>
            <a:pathLst>
              <a:path w="1438275" h="113029">
                <a:moveTo>
                  <a:pt x="0" y="0"/>
                </a:moveTo>
                <a:lnTo>
                  <a:pt x="1437792" y="0"/>
                </a:lnTo>
                <a:lnTo>
                  <a:pt x="1437792" y="112903"/>
                </a:lnTo>
                <a:lnTo>
                  <a:pt x="0" y="11290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7308852" y="0"/>
            <a:ext cx="1438275" cy="636270"/>
          </a:xfrm>
          <a:custGeom>
            <a:avLst/>
            <a:gdLst/>
            <a:ahLst/>
            <a:cxnLst/>
            <a:rect l="l" t="t" r="r" b="b"/>
            <a:pathLst>
              <a:path w="1438275" h="636270">
                <a:moveTo>
                  <a:pt x="0" y="0"/>
                </a:moveTo>
                <a:lnTo>
                  <a:pt x="1437792" y="0"/>
                </a:lnTo>
                <a:lnTo>
                  <a:pt x="1437792" y="635739"/>
                </a:lnTo>
                <a:lnTo>
                  <a:pt x="0" y="63573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7449909" y="344205"/>
            <a:ext cx="110279" cy="1500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7582900" y="346866"/>
            <a:ext cx="40640" cy="144780"/>
          </a:xfrm>
          <a:custGeom>
            <a:avLst/>
            <a:gdLst/>
            <a:ahLst/>
            <a:cxnLst/>
            <a:rect l="l" t="t" r="r" b="b"/>
            <a:pathLst>
              <a:path w="40640" h="144779">
                <a:moveTo>
                  <a:pt x="40122" y="144339"/>
                </a:moveTo>
                <a:lnTo>
                  <a:pt x="0" y="144339"/>
                </a:lnTo>
                <a:lnTo>
                  <a:pt x="0" y="0"/>
                </a:lnTo>
                <a:lnTo>
                  <a:pt x="20061" y="6655"/>
                </a:lnTo>
                <a:lnTo>
                  <a:pt x="40122" y="6655"/>
                </a:lnTo>
                <a:lnTo>
                  <a:pt x="40122" y="144339"/>
                </a:lnTo>
                <a:close/>
              </a:path>
              <a:path w="40640" h="144779">
                <a:moveTo>
                  <a:pt x="40122" y="6655"/>
                </a:moveTo>
                <a:lnTo>
                  <a:pt x="20061" y="6655"/>
                </a:lnTo>
                <a:lnTo>
                  <a:pt x="40122" y="0"/>
                </a:lnTo>
                <a:lnTo>
                  <a:pt x="40122" y="6655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7659930" y="360079"/>
            <a:ext cx="103505" cy="0"/>
          </a:xfrm>
          <a:custGeom>
            <a:avLst/>
            <a:gdLst/>
            <a:ahLst/>
            <a:cxnLst/>
            <a:rect l="l" t="t" r="r" b="b"/>
            <a:pathLst>
              <a:path w="103504" h="0">
                <a:moveTo>
                  <a:pt x="0" y="0"/>
                </a:moveTo>
                <a:lnTo>
                  <a:pt x="102956" y="0"/>
                </a:lnTo>
              </a:path>
            </a:pathLst>
          </a:custGeom>
          <a:ln w="25461">
            <a:solidFill>
              <a:srgbClr val="0099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7659930" y="372810"/>
            <a:ext cx="38735" cy="33655"/>
          </a:xfrm>
          <a:custGeom>
            <a:avLst/>
            <a:gdLst/>
            <a:ahLst/>
            <a:cxnLst/>
            <a:rect l="l" t="t" r="r" b="b"/>
            <a:pathLst>
              <a:path w="38734" h="33654">
                <a:moveTo>
                  <a:pt x="0" y="0"/>
                </a:moveTo>
                <a:lnTo>
                  <a:pt x="38608" y="0"/>
                </a:lnTo>
                <a:lnTo>
                  <a:pt x="38608" y="33099"/>
                </a:lnTo>
                <a:lnTo>
                  <a:pt x="0" y="33099"/>
                </a:lnTo>
                <a:lnTo>
                  <a:pt x="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7659930" y="417367"/>
            <a:ext cx="95250" cy="0"/>
          </a:xfrm>
          <a:custGeom>
            <a:avLst/>
            <a:gdLst/>
            <a:ahLst/>
            <a:cxnLst/>
            <a:rect l="l" t="t" r="r" b="b"/>
            <a:pathLst>
              <a:path w="95250" h="0">
                <a:moveTo>
                  <a:pt x="0" y="0"/>
                </a:moveTo>
                <a:lnTo>
                  <a:pt x="94629" y="0"/>
                </a:lnTo>
              </a:path>
            </a:pathLst>
          </a:custGeom>
          <a:ln w="22915">
            <a:solidFill>
              <a:srgbClr val="0099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7659930" y="428824"/>
            <a:ext cx="38735" cy="34925"/>
          </a:xfrm>
          <a:custGeom>
            <a:avLst/>
            <a:gdLst/>
            <a:ahLst/>
            <a:cxnLst/>
            <a:rect l="l" t="t" r="r" b="b"/>
            <a:pathLst>
              <a:path w="38734" h="34925">
                <a:moveTo>
                  <a:pt x="0" y="0"/>
                </a:moveTo>
                <a:lnTo>
                  <a:pt x="38608" y="0"/>
                </a:lnTo>
                <a:lnTo>
                  <a:pt x="38608" y="34372"/>
                </a:lnTo>
                <a:lnTo>
                  <a:pt x="0" y="34372"/>
                </a:lnTo>
                <a:lnTo>
                  <a:pt x="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7659930" y="477201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659" y="0"/>
                </a:lnTo>
              </a:path>
            </a:pathLst>
          </a:custGeom>
          <a:ln w="28007">
            <a:solidFill>
              <a:srgbClr val="0099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7790708" y="346863"/>
            <a:ext cx="174874" cy="14586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8002490" y="360076"/>
            <a:ext cx="103505" cy="0"/>
          </a:xfrm>
          <a:custGeom>
            <a:avLst/>
            <a:gdLst/>
            <a:ahLst/>
            <a:cxnLst/>
            <a:rect l="l" t="t" r="r" b="b"/>
            <a:pathLst>
              <a:path w="103504" h="0">
                <a:moveTo>
                  <a:pt x="0" y="0"/>
                </a:moveTo>
                <a:lnTo>
                  <a:pt x="102956" y="0"/>
                </a:lnTo>
              </a:path>
            </a:pathLst>
          </a:custGeom>
          <a:ln w="25461">
            <a:solidFill>
              <a:srgbClr val="0099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8002490" y="372807"/>
            <a:ext cx="38735" cy="33655"/>
          </a:xfrm>
          <a:custGeom>
            <a:avLst/>
            <a:gdLst/>
            <a:ahLst/>
            <a:cxnLst/>
            <a:rect l="l" t="t" r="r" b="b"/>
            <a:pathLst>
              <a:path w="38734" h="33654">
                <a:moveTo>
                  <a:pt x="0" y="0"/>
                </a:moveTo>
                <a:lnTo>
                  <a:pt x="38608" y="0"/>
                </a:lnTo>
                <a:lnTo>
                  <a:pt x="38608" y="33099"/>
                </a:lnTo>
                <a:lnTo>
                  <a:pt x="0" y="33099"/>
                </a:lnTo>
                <a:lnTo>
                  <a:pt x="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8002490" y="417364"/>
            <a:ext cx="95250" cy="0"/>
          </a:xfrm>
          <a:custGeom>
            <a:avLst/>
            <a:gdLst/>
            <a:ahLst/>
            <a:cxnLst/>
            <a:rect l="l" t="t" r="r" b="b"/>
            <a:pathLst>
              <a:path w="95250" h="0">
                <a:moveTo>
                  <a:pt x="0" y="0"/>
                </a:moveTo>
                <a:lnTo>
                  <a:pt x="94628" y="0"/>
                </a:lnTo>
              </a:path>
            </a:pathLst>
          </a:custGeom>
          <a:ln w="22915">
            <a:solidFill>
              <a:srgbClr val="0099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8002490" y="428821"/>
            <a:ext cx="38735" cy="34925"/>
          </a:xfrm>
          <a:custGeom>
            <a:avLst/>
            <a:gdLst/>
            <a:ahLst/>
            <a:cxnLst/>
            <a:rect l="l" t="t" r="r" b="b"/>
            <a:pathLst>
              <a:path w="38734" h="34925">
                <a:moveTo>
                  <a:pt x="0" y="0"/>
                </a:moveTo>
                <a:lnTo>
                  <a:pt x="38608" y="0"/>
                </a:lnTo>
                <a:lnTo>
                  <a:pt x="38608" y="34372"/>
                </a:lnTo>
                <a:lnTo>
                  <a:pt x="0" y="34372"/>
                </a:lnTo>
                <a:lnTo>
                  <a:pt x="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8002490" y="477198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470" y="0"/>
                </a:lnTo>
              </a:path>
            </a:pathLst>
          </a:custGeom>
          <a:ln w="28007">
            <a:solidFill>
              <a:srgbClr val="0099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8133458" y="346860"/>
            <a:ext cx="124342" cy="1443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8283352" y="344196"/>
            <a:ext cx="110299" cy="1500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7582910" y="346857"/>
            <a:ext cx="40640" cy="17145"/>
          </a:xfrm>
          <a:custGeom>
            <a:avLst/>
            <a:gdLst/>
            <a:ahLst/>
            <a:cxnLst/>
            <a:rect l="l" t="t" r="r" b="b"/>
            <a:pathLst>
              <a:path w="40640" h="17145">
                <a:moveTo>
                  <a:pt x="20061" y="16544"/>
                </a:moveTo>
                <a:lnTo>
                  <a:pt x="0" y="0"/>
                </a:lnTo>
                <a:lnTo>
                  <a:pt x="40122" y="0"/>
                </a:lnTo>
                <a:lnTo>
                  <a:pt x="20061" y="16544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709292"/>
            <a:ext cx="914400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7096" y="1893220"/>
            <a:ext cx="8569807" cy="3521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5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163323" y="6598054"/>
            <a:ext cx="1597025" cy="167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27300" y="6373784"/>
            <a:ext cx="199263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rgbClr val="879BAA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jpg"/><Relationship Id="rId6" Type="http://schemas.openxmlformats.org/officeDocument/2006/relationships/image" Target="../media/image31.jpg"/><Relationship Id="rId7" Type="http://schemas.openxmlformats.org/officeDocument/2006/relationships/image" Target="../media/image32.jpg"/><Relationship Id="rId8" Type="http://schemas.openxmlformats.org/officeDocument/2006/relationships/image" Target="../media/image33.jpg"/><Relationship Id="rId9" Type="http://schemas.openxmlformats.org/officeDocument/2006/relationships/image" Target="../media/image34.jpg"/><Relationship Id="rId10" Type="http://schemas.openxmlformats.org/officeDocument/2006/relationships/image" Target="../media/image35.jpg"/><Relationship Id="rId11" Type="http://schemas.openxmlformats.org/officeDocument/2006/relationships/image" Target="../media/image36.png"/><Relationship Id="rId12" Type="http://schemas.openxmlformats.org/officeDocument/2006/relationships/image" Target="../media/image37.png"/><Relationship Id="rId13" Type="http://schemas.openxmlformats.org/officeDocument/2006/relationships/image" Target="../media/image38.png"/><Relationship Id="rId14" Type="http://schemas.openxmlformats.org/officeDocument/2006/relationships/image" Target="../media/image39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jpg"/><Relationship Id="rId4" Type="http://schemas.openxmlformats.org/officeDocument/2006/relationships/image" Target="../media/image42.jpg"/><Relationship Id="rId5" Type="http://schemas.openxmlformats.org/officeDocument/2006/relationships/image" Target="../media/image43.jp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Relationship Id="rId10" Type="http://schemas.openxmlformats.org/officeDocument/2006/relationships/image" Target="../media/image48.png"/><Relationship Id="rId11" Type="http://schemas.openxmlformats.org/officeDocument/2006/relationships/image" Target="../media/image49.png"/><Relationship Id="rId12" Type="http://schemas.openxmlformats.org/officeDocument/2006/relationships/image" Target="../media/image50.jpg"/><Relationship Id="rId13" Type="http://schemas.openxmlformats.org/officeDocument/2006/relationships/image" Target="../media/image51.png"/><Relationship Id="rId14" Type="http://schemas.openxmlformats.org/officeDocument/2006/relationships/image" Target="../media/image52.png"/><Relationship Id="rId15" Type="http://schemas.openxmlformats.org/officeDocument/2006/relationships/image" Target="../media/image53.png"/><Relationship Id="rId16" Type="http://schemas.openxmlformats.org/officeDocument/2006/relationships/image" Target="../media/image54.png"/><Relationship Id="rId17" Type="http://schemas.openxmlformats.org/officeDocument/2006/relationships/image" Target="../media/image55.jpg"/><Relationship Id="rId18" Type="http://schemas.openxmlformats.org/officeDocument/2006/relationships/image" Target="../media/image56.jpg"/><Relationship Id="rId19" Type="http://schemas.openxmlformats.org/officeDocument/2006/relationships/image" Target="../media/image57.png"/><Relationship Id="rId20" Type="http://schemas.openxmlformats.org/officeDocument/2006/relationships/image" Target="../media/image58.png"/><Relationship Id="rId21" Type="http://schemas.openxmlformats.org/officeDocument/2006/relationships/image" Target="../media/image59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hyperlink" Target="mailto:cesar.ceron_zavala@siemens.com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149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9750" y="832341"/>
            <a:ext cx="1725930" cy="135890"/>
          </a:xfrm>
          <a:custGeom>
            <a:avLst/>
            <a:gdLst/>
            <a:ahLst/>
            <a:cxnLst/>
            <a:rect l="l" t="t" r="r" b="b"/>
            <a:pathLst>
              <a:path w="1725930" h="135890">
                <a:moveTo>
                  <a:pt x="0" y="0"/>
                </a:moveTo>
                <a:lnTo>
                  <a:pt x="1725520" y="0"/>
                </a:lnTo>
                <a:lnTo>
                  <a:pt x="1725520" y="135495"/>
                </a:lnTo>
                <a:lnTo>
                  <a:pt x="0" y="1354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750" y="0"/>
            <a:ext cx="1725930" cy="763270"/>
          </a:xfrm>
          <a:custGeom>
            <a:avLst/>
            <a:gdLst/>
            <a:ahLst/>
            <a:cxnLst/>
            <a:rect l="l" t="t" r="r" b="b"/>
            <a:pathLst>
              <a:path w="1725930" h="763270">
                <a:moveTo>
                  <a:pt x="0" y="0"/>
                </a:moveTo>
                <a:lnTo>
                  <a:pt x="1725520" y="0"/>
                </a:lnTo>
                <a:lnTo>
                  <a:pt x="1725520" y="762960"/>
                </a:lnTo>
                <a:lnTo>
                  <a:pt x="0" y="7629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9033" y="413089"/>
            <a:ext cx="132347" cy="1800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68636" y="416284"/>
            <a:ext cx="48260" cy="173355"/>
          </a:xfrm>
          <a:custGeom>
            <a:avLst/>
            <a:gdLst/>
            <a:ahLst/>
            <a:cxnLst/>
            <a:rect l="l" t="t" r="r" b="b"/>
            <a:pathLst>
              <a:path w="48259" h="173354">
                <a:moveTo>
                  <a:pt x="48152" y="173223"/>
                </a:moveTo>
                <a:lnTo>
                  <a:pt x="0" y="173223"/>
                </a:lnTo>
                <a:lnTo>
                  <a:pt x="0" y="0"/>
                </a:lnTo>
                <a:lnTo>
                  <a:pt x="24075" y="7987"/>
                </a:lnTo>
                <a:lnTo>
                  <a:pt x="48152" y="7987"/>
                </a:lnTo>
                <a:lnTo>
                  <a:pt x="48152" y="173223"/>
                </a:lnTo>
                <a:close/>
              </a:path>
              <a:path w="48259" h="173354">
                <a:moveTo>
                  <a:pt x="48152" y="7987"/>
                </a:moveTo>
                <a:lnTo>
                  <a:pt x="24075" y="7987"/>
                </a:lnTo>
                <a:lnTo>
                  <a:pt x="48152" y="0"/>
                </a:lnTo>
                <a:lnTo>
                  <a:pt x="48152" y="7987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61079" y="431649"/>
            <a:ext cx="123825" cy="0"/>
          </a:xfrm>
          <a:custGeom>
            <a:avLst/>
            <a:gdLst/>
            <a:ahLst/>
            <a:cxnLst/>
            <a:rect l="l" t="t" r="r" b="b"/>
            <a:pathLst>
              <a:path w="123825" h="0">
                <a:moveTo>
                  <a:pt x="0" y="0"/>
                </a:moveTo>
                <a:lnTo>
                  <a:pt x="123559" y="0"/>
                </a:lnTo>
              </a:path>
            </a:pathLst>
          </a:custGeom>
          <a:ln w="30553">
            <a:solidFill>
              <a:srgbClr val="0099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61079" y="446926"/>
            <a:ext cx="46355" cy="40005"/>
          </a:xfrm>
          <a:custGeom>
            <a:avLst/>
            <a:gdLst/>
            <a:ahLst/>
            <a:cxnLst/>
            <a:rect l="l" t="t" r="r" b="b"/>
            <a:pathLst>
              <a:path w="46355" h="40004">
                <a:moveTo>
                  <a:pt x="0" y="0"/>
                </a:moveTo>
                <a:lnTo>
                  <a:pt x="46335" y="0"/>
                </a:lnTo>
                <a:lnTo>
                  <a:pt x="46335" y="39464"/>
                </a:lnTo>
                <a:lnTo>
                  <a:pt x="0" y="39464"/>
                </a:lnTo>
                <a:lnTo>
                  <a:pt x="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61079" y="501031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5" h="0">
                <a:moveTo>
                  <a:pt x="0" y="0"/>
                </a:moveTo>
                <a:lnTo>
                  <a:pt x="113566" y="0"/>
                </a:lnTo>
              </a:path>
            </a:pathLst>
          </a:custGeom>
          <a:ln w="29280">
            <a:solidFill>
              <a:srgbClr val="0099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61079" y="515671"/>
            <a:ext cx="46355" cy="41275"/>
          </a:xfrm>
          <a:custGeom>
            <a:avLst/>
            <a:gdLst/>
            <a:ahLst/>
            <a:cxnLst/>
            <a:rect l="l" t="t" r="r" b="b"/>
            <a:pathLst>
              <a:path w="46355" h="41275">
                <a:moveTo>
                  <a:pt x="0" y="0"/>
                </a:moveTo>
                <a:lnTo>
                  <a:pt x="46335" y="0"/>
                </a:lnTo>
                <a:lnTo>
                  <a:pt x="46335" y="40737"/>
                </a:lnTo>
                <a:lnTo>
                  <a:pt x="0" y="40737"/>
                </a:lnTo>
                <a:lnTo>
                  <a:pt x="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961079" y="572958"/>
            <a:ext cx="125730" cy="0"/>
          </a:xfrm>
          <a:custGeom>
            <a:avLst/>
            <a:gdLst/>
            <a:ahLst/>
            <a:cxnLst/>
            <a:rect l="l" t="t" r="r" b="b"/>
            <a:pathLst>
              <a:path w="125730" h="0">
                <a:moveTo>
                  <a:pt x="0" y="0"/>
                </a:moveTo>
                <a:lnTo>
                  <a:pt x="125603" y="0"/>
                </a:lnTo>
              </a:path>
            </a:pathLst>
          </a:custGeom>
          <a:ln w="33099">
            <a:solidFill>
              <a:srgbClr val="0099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18028" y="416284"/>
            <a:ext cx="209869" cy="1750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372189" y="431649"/>
            <a:ext cx="123825" cy="0"/>
          </a:xfrm>
          <a:custGeom>
            <a:avLst/>
            <a:gdLst/>
            <a:ahLst/>
            <a:cxnLst/>
            <a:rect l="l" t="t" r="r" b="b"/>
            <a:pathLst>
              <a:path w="123825" h="0">
                <a:moveTo>
                  <a:pt x="0" y="0"/>
                </a:moveTo>
                <a:lnTo>
                  <a:pt x="123559" y="0"/>
                </a:lnTo>
              </a:path>
            </a:pathLst>
          </a:custGeom>
          <a:ln w="30553">
            <a:solidFill>
              <a:srgbClr val="0099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372189" y="446926"/>
            <a:ext cx="46355" cy="40005"/>
          </a:xfrm>
          <a:custGeom>
            <a:avLst/>
            <a:gdLst/>
            <a:ahLst/>
            <a:cxnLst/>
            <a:rect l="l" t="t" r="r" b="b"/>
            <a:pathLst>
              <a:path w="46355" h="40004">
                <a:moveTo>
                  <a:pt x="0" y="0"/>
                </a:moveTo>
                <a:lnTo>
                  <a:pt x="46334" y="0"/>
                </a:lnTo>
                <a:lnTo>
                  <a:pt x="46334" y="39464"/>
                </a:lnTo>
                <a:lnTo>
                  <a:pt x="0" y="39464"/>
                </a:lnTo>
                <a:lnTo>
                  <a:pt x="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372189" y="501031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5" h="0">
                <a:moveTo>
                  <a:pt x="0" y="0"/>
                </a:moveTo>
                <a:lnTo>
                  <a:pt x="113565" y="0"/>
                </a:lnTo>
              </a:path>
            </a:pathLst>
          </a:custGeom>
          <a:ln w="29280">
            <a:solidFill>
              <a:srgbClr val="0099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372189" y="515671"/>
            <a:ext cx="46355" cy="41275"/>
          </a:xfrm>
          <a:custGeom>
            <a:avLst/>
            <a:gdLst/>
            <a:ahLst/>
            <a:cxnLst/>
            <a:rect l="l" t="t" r="r" b="b"/>
            <a:pathLst>
              <a:path w="46355" h="41275">
                <a:moveTo>
                  <a:pt x="0" y="0"/>
                </a:moveTo>
                <a:lnTo>
                  <a:pt x="46334" y="0"/>
                </a:lnTo>
                <a:lnTo>
                  <a:pt x="46334" y="40737"/>
                </a:lnTo>
                <a:lnTo>
                  <a:pt x="0" y="40737"/>
                </a:lnTo>
                <a:lnTo>
                  <a:pt x="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372189" y="572958"/>
            <a:ext cx="125730" cy="0"/>
          </a:xfrm>
          <a:custGeom>
            <a:avLst/>
            <a:gdLst/>
            <a:ahLst/>
            <a:cxnLst/>
            <a:rect l="l" t="t" r="r" b="b"/>
            <a:pathLst>
              <a:path w="125730" h="0">
                <a:moveTo>
                  <a:pt x="0" y="0"/>
                </a:moveTo>
                <a:lnTo>
                  <a:pt x="125376" y="0"/>
                </a:lnTo>
              </a:path>
            </a:pathLst>
          </a:custGeom>
          <a:ln w="33099">
            <a:solidFill>
              <a:srgbClr val="0099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529364" y="416284"/>
            <a:ext cx="149225" cy="1732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709252" y="413089"/>
            <a:ext cx="132372" cy="1800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68637" y="416284"/>
            <a:ext cx="48260" cy="20320"/>
          </a:xfrm>
          <a:custGeom>
            <a:avLst/>
            <a:gdLst/>
            <a:ahLst/>
            <a:cxnLst/>
            <a:rect l="l" t="t" r="r" b="b"/>
            <a:pathLst>
              <a:path w="48259" h="20320">
                <a:moveTo>
                  <a:pt x="24075" y="19855"/>
                </a:moveTo>
                <a:lnTo>
                  <a:pt x="0" y="0"/>
                </a:lnTo>
                <a:lnTo>
                  <a:pt x="48151" y="0"/>
                </a:lnTo>
                <a:lnTo>
                  <a:pt x="24075" y="19855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527300" y="6361801"/>
            <a:ext cx="19926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solidFill>
                  <a:srgbClr val="879BAA"/>
                </a:solidFill>
                <a:latin typeface="Arial"/>
                <a:cs typeface="Arial"/>
              </a:rPr>
              <a:t>Unrestricted © </a:t>
            </a:r>
            <a:r>
              <a:rPr dirty="0" sz="1000" spc="-10" b="1">
                <a:solidFill>
                  <a:srgbClr val="879BAA"/>
                </a:solidFill>
                <a:latin typeface="Arial"/>
                <a:cs typeface="Arial"/>
              </a:rPr>
              <a:t>Siemens </a:t>
            </a:r>
            <a:r>
              <a:rPr dirty="0" sz="1000" spc="-25" b="1">
                <a:solidFill>
                  <a:srgbClr val="879BAA"/>
                </a:solidFill>
                <a:latin typeface="Arial"/>
                <a:cs typeface="Arial"/>
              </a:rPr>
              <a:t>AG</a:t>
            </a:r>
            <a:r>
              <a:rPr dirty="0" sz="1000" spc="-20" b="1">
                <a:solidFill>
                  <a:srgbClr val="879BA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879BAA"/>
                </a:solidFill>
                <a:latin typeface="Arial"/>
                <a:cs typeface="Arial"/>
              </a:rPr>
              <a:t>2015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32774" y="6361801"/>
            <a:ext cx="826769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latin typeface="Arial"/>
                <a:cs typeface="Arial"/>
              </a:rPr>
              <a:t>siemens.com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50825" y="4149090"/>
            <a:ext cx="8893175" cy="1855470"/>
          </a:xfrm>
          <a:custGeom>
            <a:avLst/>
            <a:gdLst/>
            <a:ahLst/>
            <a:cxnLst/>
            <a:rect l="l" t="t" r="r" b="b"/>
            <a:pathLst>
              <a:path w="8893175" h="1855470">
                <a:moveTo>
                  <a:pt x="0" y="1854898"/>
                </a:moveTo>
                <a:lnTo>
                  <a:pt x="8893175" y="1854898"/>
                </a:lnTo>
                <a:lnTo>
                  <a:pt x="8893175" y="0"/>
                </a:lnTo>
                <a:lnTo>
                  <a:pt x="0" y="0"/>
                </a:lnTo>
                <a:lnTo>
                  <a:pt x="0" y="1854898"/>
                </a:lnTo>
                <a:close/>
              </a:path>
            </a:pathLst>
          </a:custGeom>
          <a:solidFill>
            <a:srgbClr val="879B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507616" y="4266674"/>
            <a:ext cx="7247255" cy="16167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4000" spc="-5" b="1">
                <a:solidFill>
                  <a:srgbClr val="FFFFFF"/>
                </a:solidFill>
                <a:latin typeface="Arial"/>
                <a:cs typeface="Arial"/>
              </a:rPr>
              <a:t>Protecciones en Baja </a:t>
            </a:r>
            <a:r>
              <a:rPr dirty="0" sz="4000" spc="-10" b="1">
                <a:solidFill>
                  <a:srgbClr val="FFFFFF"/>
                </a:solidFill>
                <a:latin typeface="Arial"/>
                <a:cs typeface="Arial"/>
              </a:rPr>
              <a:t>Tensión  con</a:t>
            </a:r>
            <a:r>
              <a:rPr dirty="0" sz="40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5" b="1">
                <a:solidFill>
                  <a:srgbClr val="FFFFFF"/>
                </a:solidFill>
                <a:latin typeface="Arial"/>
                <a:cs typeface="Arial"/>
              </a:rPr>
              <a:t>SIMARIS</a:t>
            </a:r>
            <a:endParaRPr sz="4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Bruno Díaz DF CP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LP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50825" y="3756012"/>
            <a:ext cx="8893175" cy="393700"/>
          </a:xfrm>
          <a:custGeom>
            <a:avLst/>
            <a:gdLst/>
            <a:ahLst/>
            <a:cxnLst/>
            <a:rect l="l" t="t" r="r" b="b"/>
            <a:pathLst>
              <a:path w="8893175" h="393700">
                <a:moveTo>
                  <a:pt x="0" y="393077"/>
                </a:moveTo>
                <a:lnTo>
                  <a:pt x="8893175" y="393077"/>
                </a:lnTo>
                <a:lnTo>
                  <a:pt x="8893175" y="0"/>
                </a:lnTo>
                <a:lnTo>
                  <a:pt x="0" y="0"/>
                </a:lnTo>
                <a:lnTo>
                  <a:pt x="0" y="393077"/>
                </a:lnTo>
                <a:close/>
              </a:path>
            </a:pathLst>
          </a:custGeom>
          <a:solidFill>
            <a:srgbClr val="233746">
              <a:alpha val="650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508124" y="3762061"/>
            <a:ext cx="456755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Totally Integrated Automation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Tour</a:t>
            </a:r>
            <a:r>
              <a:rPr dirty="0" sz="20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2016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85112" y="2565400"/>
            <a:ext cx="863600" cy="863600"/>
          </a:xfrm>
          <a:prstGeom prst="rect">
            <a:avLst/>
          </a:prstGeom>
          <a:solidFill>
            <a:srgbClr val="EB780A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marL="78740" marR="254635">
              <a:lnSpc>
                <a:spcPct val="110000"/>
              </a:lnSpc>
            </a:pPr>
            <a:r>
              <a:rPr dirty="0" sz="1000" spc="-25" b="1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dirty="0" sz="1000" spc="-45" b="1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dirty="0" sz="1000" spc="-45" b="1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dirty="0" sz="1000" spc="-45" b="1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dirty="0" sz="1000" spc="-35" b="1">
                <a:solidFill>
                  <a:srgbClr val="FFFFFF"/>
                </a:solidFill>
                <a:latin typeface="Lucida Sans"/>
                <a:cs typeface="Lucida Sans"/>
              </a:rPr>
              <a:t>i</a:t>
            </a:r>
            <a:r>
              <a:rPr dirty="0" sz="1000" spc="-55" b="1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dirty="0" sz="1000" spc="-55" b="1">
                <a:solidFill>
                  <a:srgbClr val="FFFFFF"/>
                </a:solidFill>
                <a:latin typeface="Lucida Sans"/>
                <a:cs typeface="Lucida Sans"/>
              </a:rPr>
              <a:t>g</a:t>
            </a:r>
            <a:r>
              <a:rPr dirty="0" sz="1000" spc="-35" b="1">
                <a:solidFill>
                  <a:srgbClr val="FFFFFF"/>
                </a:solidFill>
                <a:latin typeface="Lucida Sans"/>
                <a:cs typeface="Lucida Sans"/>
              </a:rPr>
              <a:t>o  </a:t>
            </a:r>
            <a:r>
              <a:rPr dirty="0" sz="1000" spc="-65" b="1">
                <a:solidFill>
                  <a:srgbClr val="FFFFFF"/>
                </a:solidFill>
                <a:latin typeface="Lucida Sans"/>
                <a:cs typeface="Lucida Sans"/>
              </a:rPr>
              <a:t>2016</a:t>
            </a:r>
            <a:endParaRPr sz="10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12875"/>
            <a:ext cx="4571998" cy="47529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716462" y="1412875"/>
            <a:ext cx="4427855" cy="4752975"/>
          </a:xfrm>
          <a:custGeom>
            <a:avLst/>
            <a:gdLst/>
            <a:ahLst/>
            <a:cxnLst/>
            <a:rect l="l" t="t" r="r" b="b"/>
            <a:pathLst>
              <a:path w="4427855" h="4752975">
                <a:moveTo>
                  <a:pt x="0" y="4752975"/>
                </a:moveTo>
                <a:lnTo>
                  <a:pt x="4427537" y="4752975"/>
                </a:lnTo>
                <a:lnTo>
                  <a:pt x="4427537" y="0"/>
                </a:lnTo>
                <a:lnTo>
                  <a:pt x="0" y="0"/>
                </a:lnTo>
                <a:lnTo>
                  <a:pt x="0" y="4752975"/>
                </a:lnTo>
                <a:close/>
              </a:path>
            </a:pathLst>
          </a:custGeom>
          <a:solidFill>
            <a:srgbClr val="D7D7C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957287" y="1938891"/>
            <a:ext cx="3045460" cy="24549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0500" marR="400050" indent="-178435">
              <a:lnSpc>
                <a:spcPct val="100000"/>
              </a:lnSpc>
              <a:spcBef>
                <a:spcPts val="100"/>
              </a:spcBef>
              <a:buClr>
                <a:srgbClr val="879BAA"/>
              </a:buClr>
              <a:buFont typeface="Arial"/>
              <a:buChar char="•"/>
              <a:tabLst>
                <a:tab pos="191135" algn="l"/>
              </a:tabLst>
            </a:pPr>
            <a:r>
              <a:rPr dirty="0" sz="1800" spc="-10">
                <a:latin typeface="Arial"/>
                <a:cs typeface="Arial"/>
              </a:rPr>
              <a:t>C</a:t>
            </a:r>
            <a:r>
              <a:rPr dirty="0" sz="1800" spc="-10">
                <a:latin typeface="Arial"/>
                <a:cs typeface="Arial"/>
              </a:rPr>
              <a:t>onceptos Interruptores  Automáticos</a:t>
            </a:r>
            <a:endParaRPr sz="1800">
              <a:latin typeface="Arial"/>
              <a:cs typeface="Arial"/>
            </a:endParaRPr>
          </a:p>
          <a:p>
            <a:pPr marL="190500" marR="5080" indent="-178435">
              <a:lnSpc>
                <a:spcPct val="100000"/>
              </a:lnSpc>
              <a:spcBef>
                <a:spcPts val="1005"/>
              </a:spcBef>
              <a:buClr>
                <a:srgbClr val="879BAA"/>
              </a:buClr>
              <a:buChar char="•"/>
              <a:tabLst>
                <a:tab pos="191135" algn="l"/>
              </a:tabLst>
            </a:pPr>
            <a:r>
              <a:rPr dirty="0" sz="1800" spc="-10">
                <a:latin typeface="Arial"/>
                <a:cs typeface="Arial"/>
              </a:rPr>
              <a:t>Selección del </a:t>
            </a:r>
            <a:r>
              <a:rPr dirty="0" sz="1800" spc="-5">
                <a:latin typeface="Arial"/>
                <a:cs typeface="Arial"/>
              </a:rPr>
              <a:t>Dispositivo </a:t>
            </a:r>
            <a:r>
              <a:rPr dirty="0" sz="1800" spc="-15">
                <a:latin typeface="Arial"/>
                <a:cs typeface="Arial"/>
              </a:rPr>
              <a:t>de  </a:t>
            </a:r>
            <a:r>
              <a:rPr dirty="0" sz="1800" spc="-5">
                <a:latin typeface="Arial"/>
                <a:cs typeface="Arial"/>
              </a:rPr>
              <a:t>Protección</a:t>
            </a:r>
            <a:endParaRPr sz="1800">
              <a:latin typeface="Arial"/>
              <a:cs typeface="Arial"/>
            </a:endParaRPr>
          </a:p>
          <a:p>
            <a:pPr marL="190500" indent="-178435">
              <a:lnSpc>
                <a:spcPct val="100000"/>
              </a:lnSpc>
              <a:spcBef>
                <a:spcPts val="1000"/>
              </a:spcBef>
              <a:buClr>
                <a:srgbClr val="879BAA"/>
              </a:buClr>
              <a:buChar char="•"/>
              <a:tabLst>
                <a:tab pos="191135" algn="l"/>
              </a:tabLst>
            </a:pPr>
            <a:r>
              <a:rPr dirty="0" sz="1800" spc="-5">
                <a:latin typeface="Arial"/>
                <a:cs typeface="Arial"/>
              </a:rPr>
              <a:t>Portafolio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SIEMENS</a:t>
            </a:r>
            <a:endParaRPr sz="1800">
              <a:latin typeface="Arial"/>
              <a:cs typeface="Arial"/>
            </a:endParaRPr>
          </a:p>
          <a:p>
            <a:pPr marL="190500" indent="-178435">
              <a:lnSpc>
                <a:spcPct val="100000"/>
              </a:lnSpc>
              <a:spcBef>
                <a:spcPts val="995"/>
              </a:spcBef>
              <a:buClr>
                <a:srgbClr val="879BAA"/>
              </a:buClr>
              <a:buChar char="•"/>
              <a:tabLst>
                <a:tab pos="191135" algn="l"/>
              </a:tabLst>
            </a:pPr>
            <a:r>
              <a:rPr dirty="0" sz="1800" spc="-5">
                <a:latin typeface="Arial"/>
                <a:cs typeface="Arial"/>
              </a:rPr>
              <a:t>SIMARIS CURVES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4.0</a:t>
            </a:r>
            <a:endParaRPr sz="1800">
              <a:latin typeface="Arial"/>
              <a:cs typeface="Arial"/>
            </a:endParaRPr>
          </a:p>
          <a:p>
            <a:pPr marL="190500" indent="-178435">
              <a:lnSpc>
                <a:spcPct val="100000"/>
              </a:lnSpc>
              <a:spcBef>
                <a:spcPts val="1005"/>
              </a:spcBef>
              <a:buClr>
                <a:srgbClr val="879BAA"/>
              </a:buClr>
              <a:buChar char="•"/>
              <a:tabLst>
                <a:tab pos="191135" algn="l"/>
              </a:tabLst>
            </a:pPr>
            <a:r>
              <a:rPr dirty="0" sz="1800" spc="-5">
                <a:latin typeface="Arial"/>
                <a:cs typeface="Arial"/>
              </a:rPr>
              <a:t>SIMARIS DESIGN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8.0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10</a:t>
            </a:fld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40000" y="709292"/>
            <a:ext cx="947419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pc="5"/>
              <a:t>A</a:t>
            </a:r>
            <a:r>
              <a:rPr dirty="0"/>
              <a:t>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5275" y="1344613"/>
            <a:ext cx="3368370" cy="49847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74787" y="1341437"/>
            <a:ext cx="201930" cy="212725"/>
          </a:xfrm>
          <a:custGeom>
            <a:avLst/>
            <a:gdLst/>
            <a:ahLst/>
            <a:cxnLst/>
            <a:rect l="l" t="t" r="r" b="b"/>
            <a:pathLst>
              <a:path w="201930" h="212725">
                <a:moveTo>
                  <a:pt x="0" y="0"/>
                </a:moveTo>
                <a:lnTo>
                  <a:pt x="201612" y="0"/>
                </a:lnTo>
                <a:lnTo>
                  <a:pt x="201612" y="212725"/>
                </a:lnTo>
                <a:lnTo>
                  <a:pt x="0" y="212725"/>
                </a:lnTo>
                <a:lnTo>
                  <a:pt x="0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79450" y="1341437"/>
            <a:ext cx="208279" cy="212725"/>
          </a:xfrm>
          <a:custGeom>
            <a:avLst/>
            <a:gdLst/>
            <a:ahLst/>
            <a:cxnLst/>
            <a:rect l="l" t="t" r="r" b="b"/>
            <a:pathLst>
              <a:path w="208280" h="212725">
                <a:moveTo>
                  <a:pt x="0" y="0"/>
                </a:moveTo>
                <a:lnTo>
                  <a:pt x="207962" y="0"/>
                </a:lnTo>
                <a:lnTo>
                  <a:pt x="207962" y="212725"/>
                </a:lnTo>
                <a:lnTo>
                  <a:pt x="0" y="212725"/>
                </a:lnTo>
                <a:lnTo>
                  <a:pt x="0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41350" y="1322641"/>
            <a:ext cx="107315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73660">
              <a:lnSpc>
                <a:spcPct val="100000"/>
              </a:lnSpc>
              <a:spcBef>
                <a:spcPts val="105"/>
              </a:spcBef>
              <a:tabLst>
                <a:tab pos="869315" algn="l"/>
              </a:tabLst>
            </a:pPr>
            <a:r>
              <a:rPr dirty="0" sz="1400" spc="10" i="1">
                <a:solidFill>
                  <a:srgbClr val="ADBECB"/>
                </a:solidFill>
                <a:latin typeface="Times New Roman"/>
                <a:cs typeface="Times New Roman"/>
              </a:rPr>
              <a:t>I</a:t>
            </a:r>
            <a:r>
              <a:rPr dirty="0" baseline="-21604" sz="1350" spc="15">
                <a:solidFill>
                  <a:srgbClr val="ADBECB"/>
                </a:solidFill>
                <a:latin typeface="Arial"/>
                <a:cs typeface="Arial"/>
              </a:rPr>
              <a:t>B	</a:t>
            </a:r>
            <a:r>
              <a:rPr dirty="0" sz="1400" spc="10" i="1">
                <a:solidFill>
                  <a:srgbClr val="ADBECB"/>
                </a:solidFill>
                <a:latin typeface="Times New Roman"/>
                <a:cs typeface="Times New Roman"/>
              </a:rPr>
              <a:t>I</a:t>
            </a:r>
            <a:r>
              <a:rPr dirty="0" baseline="-21604" sz="1350" spc="15">
                <a:solidFill>
                  <a:srgbClr val="ADBECB"/>
                </a:solidFill>
                <a:latin typeface="Arial"/>
                <a:cs typeface="Arial"/>
              </a:rPr>
              <a:t>Z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33587" y="1671637"/>
            <a:ext cx="660400" cy="212725"/>
          </a:xfrm>
          <a:prstGeom prst="rect">
            <a:avLst/>
          </a:prstGeom>
          <a:solidFill>
            <a:srgbClr val="ECECEC"/>
          </a:solidFill>
        </p:spPr>
        <p:txBody>
          <a:bodyPr wrap="square" lIns="0" tIns="0" rIns="0" bIns="0" rtlCol="0" vert="horz">
            <a:spAutoFit/>
          </a:bodyPr>
          <a:lstStyle/>
          <a:p>
            <a:pPr marL="35560">
              <a:lnSpc>
                <a:spcPts val="1635"/>
              </a:lnSpc>
            </a:pPr>
            <a:r>
              <a:rPr dirty="0" sz="1200" spc="-5">
                <a:solidFill>
                  <a:srgbClr val="ADBECB"/>
                </a:solidFill>
                <a:latin typeface="Arial"/>
                <a:cs typeface="Arial"/>
              </a:rPr>
              <a:t>1,45 </a:t>
            </a:r>
            <a:r>
              <a:rPr dirty="0" sz="1200">
                <a:solidFill>
                  <a:srgbClr val="ADBECB"/>
                </a:solidFill>
                <a:latin typeface="Arial"/>
                <a:cs typeface="Arial"/>
              </a:rPr>
              <a:t>x</a:t>
            </a:r>
            <a:r>
              <a:rPr dirty="0" sz="1200" spc="-70">
                <a:solidFill>
                  <a:srgbClr val="ADBECB"/>
                </a:solidFill>
                <a:latin typeface="Arial"/>
                <a:cs typeface="Arial"/>
              </a:rPr>
              <a:t> </a:t>
            </a:r>
            <a:r>
              <a:rPr dirty="0" sz="1400" spc="10" i="1">
                <a:solidFill>
                  <a:srgbClr val="ADBECB"/>
                </a:solidFill>
                <a:latin typeface="Times New Roman"/>
                <a:cs typeface="Times New Roman"/>
              </a:rPr>
              <a:t>I</a:t>
            </a:r>
            <a:r>
              <a:rPr dirty="0" baseline="-21604" sz="1350" spc="15">
                <a:solidFill>
                  <a:srgbClr val="ADBECB"/>
                </a:solidFill>
                <a:latin typeface="Arial"/>
                <a:cs typeface="Arial"/>
              </a:rPr>
              <a:t>Z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23937" y="2147887"/>
            <a:ext cx="122555" cy="212725"/>
          </a:xfrm>
          <a:custGeom>
            <a:avLst/>
            <a:gdLst/>
            <a:ahLst/>
            <a:cxnLst/>
            <a:rect l="l" t="t" r="r" b="b"/>
            <a:pathLst>
              <a:path w="122555" h="212725">
                <a:moveTo>
                  <a:pt x="0" y="0"/>
                </a:moveTo>
                <a:lnTo>
                  <a:pt x="122237" y="0"/>
                </a:lnTo>
                <a:lnTo>
                  <a:pt x="122237" y="212725"/>
                </a:lnTo>
                <a:lnTo>
                  <a:pt x="0" y="212725"/>
                </a:lnTo>
                <a:lnTo>
                  <a:pt x="0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985837" y="2129091"/>
            <a:ext cx="2019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 i="1">
                <a:solidFill>
                  <a:srgbClr val="ADBECB"/>
                </a:solidFill>
                <a:latin typeface="Times New Roman"/>
                <a:cs typeface="Times New Roman"/>
              </a:rPr>
              <a:t>I</a:t>
            </a:r>
            <a:r>
              <a:rPr dirty="0" baseline="-21604" sz="1350" spc="15">
                <a:solidFill>
                  <a:srgbClr val="ADBECB"/>
                </a:solidFill>
                <a:latin typeface="Arial"/>
                <a:cs typeface="Arial"/>
              </a:rPr>
              <a:t>1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57512" y="1671637"/>
            <a:ext cx="132080" cy="212725"/>
          </a:xfrm>
          <a:prstGeom prst="rect">
            <a:avLst/>
          </a:prstGeom>
          <a:solidFill>
            <a:srgbClr val="ECECEC"/>
          </a:solidFill>
        </p:spPr>
        <p:txBody>
          <a:bodyPr wrap="square" lIns="0" tIns="0" rIns="0" bIns="0" rtlCol="0" vert="horz">
            <a:spAutoFit/>
          </a:bodyPr>
          <a:lstStyle/>
          <a:p>
            <a:pPr marL="35560">
              <a:lnSpc>
                <a:spcPts val="1635"/>
              </a:lnSpc>
            </a:pPr>
            <a:r>
              <a:rPr dirty="0" sz="1400" i="1">
                <a:solidFill>
                  <a:srgbClr val="ADBECB"/>
                </a:solidFill>
                <a:latin typeface="Times New Roman"/>
                <a:cs typeface="Times New Roman"/>
              </a:rPr>
              <a:t>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709737" y="2147887"/>
            <a:ext cx="122555" cy="212725"/>
          </a:xfrm>
          <a:custGeom>
            <a:avLst/>
            <a:gdLst/>
            <a:ahLst/>
            <a:cxnLst/>
            <a:rect l="l" t="t" r="r" b="b"/>
            <a:pathLst>
              <a:path w="122555" h="212725">
                <a:moveTo>
                  <a:pt x="0" y="0"/>
                </a:moveTo>
                <a:lnTo>
                  <a:pt x="122237" y="0"/>
                </a:lnTo>
                <a:lnTo>
                  <a:pt x="122237" y="212725"/>
                </a:lnTo>
                <a:lnTo>
                  <a:pt x="0" y="212725"/>
                </a:lnTo>
                <a:lnTo>
                  <a:pt x="0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671637" y="2129091"/>
            <a:ext cx="2019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 i="1">
                <a:solidFill>
                  <a:srgbClr val="ADBECB"/>
                </a:solidFill>
                <a:latin typeface="Times New Roman"/>
                <a:cs typeface="Times New Roman"/>
              </a:rPr>
              <a:t>I</a:t>
            </a:r>
            <a:r>
              <a:rPr dirty="0" baseline="-21604" sz="1350" spc="15">
                <a:solidFill>
                  <a:srgbClr val="ADBECB"/>
                </a:solidFill>
                <a:latin typeface="Arial"/>
                <a:cs typeface="Arial"/>
              </a:rPr>
              <a:t>2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23937" y="1671637"/>
            <a:ext cx="195580" cy="212725"/>
          </a:xfrm>
          <a:custGeom>
            <a:avLst/>
            <a:gdLst/>
            <a:ahLst/>
            <a:cxnLst/>
            <a:rect l="l" t="t" r="r" b="b"/>
            <a:pathLst>
              <a:path w="195580" h="212725">
                <a:moveTo>
                  <a:pt x="0" y="0"/>
                </a:moveTo>
                <a:lnTo>
                  <a:pt x="195262" y="0"/>
                </a:lnTo>
                <a:lnTo>
                  <a:pt x="195262" y="212725"/>
                </a:lnTo>
                <a:lnTo>
                  <a:pt x="0" y="212725"/>
                </a:lnTo>
                <a:lnTo>
                  <a:pt x="0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21838" y="1652841"/>
            <a:ext cx="2019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 i="1">
                <a:solidFill>
                  <a:srgbClr val="ADBECB"/>
                </a:solidFill>
                <a:latin typeface="Times New Roman"/>
                <a:cs typeface="Times New Roman"/>
              </a:rPr>
              <a:t>I</a:t>
            </a:r>
            <a:r>
              <a:rPr dirty="0" baseline="-21604" sz="1350" spc="15">
                <a:solidFill>
                  <a:srgbClr val="ADBECB"/>
                </a:solidFill>
                <a:latin typeface="Arial"/>
                <a:cs typeface="Arial"/>
              </a:rPr>
              <a:t>n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85925" y="1671637"/>
            <a:ext cx="195580" cy="212725"/>
          </a:xfrm>
          <a:custGeom>
            <a:avLst/>
            <a:gdLst/>
            <a:ahLst/>
            <a:cxnLst/>
            <a:rect l="l" t="t" r="r" b="b"/>
            <a:pathLst>
              <a:path w="195580" h="212725">
                <a:moveTo>
                  <a:pt x="0" y="0"/>
                </a:moveTo>
                <a:lnTo>
                  <a:pt x="195262" y="0"/>
                </a:lnTo>
                <a:lnTo>
                  <a:pt x="195262" y="212725"/>
                </a:lnTo>
                <a:lnTo>
                  <a:pt x="0" y="212725"/>
                </a:lnTo>
                <a:lnTo>
                  <a:pt x="0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683824" y="1652841"/>
            <a:ext cx="2019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00" spc="10" i="1">
                <a:solidFill>
                  <a:srgbClr val="ADBECB"/>
                </a:solidFill>
                <a:latin typeface="Times New Roman"/>
                <a:cs typeface="Times New Roman"/>
              </a:rPr>
              <a:t>I</a:t>
            </a:r>
            <a:r>
              <a:rPr dirty="0" baseline="-21604" sz="1350" spc="15">
                <a:solidFill>
                  <a:srgbClr val="ADBECB"/>
                </a:solidFill>
                <a:latin typeface="Arial"/>
                <a:cs typeface="Arial"/>
              </a:rPr>
              <a:t>2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39962" y="3187700"/>
            <a:ext cx="135255" cy="212725"/>
          </a:xfrm>
          <a:prstGeom prst="rect">
            <a:avLst/>
          </a:prstGeom>
          <a:solidFill>
            <a:srgbClr val="ECECE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635"/>
              </a:lnSpc>
            </a:pPr>
            <a:r>
              <a:rPr dirty="0" sz="1400" i="1">
                <a:solidFill>
                  <a:srgbClr val="ADBECB"/>
                </a:solidFill>
                <a:latin typeface="Times New Roman"/>
                <a:cs typeface="Times New Roman"/>
              </a:rPr>
              <a:t>I</a:t>
            </a:r>
            <a:r>
              <a:rPr dirty="0" baseline="-21604" sz="1350" spc="22">
                <a:solidFill>
                  <a:srgbClr val="ADBECB"/>
                </a:solidFill>
                <a:latin typeface="Arial"/>
                <a:cs typeface="Arial"/>
              </a:rPr>
              <a:t>3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951037" y="4251325"/>
            <a:ext cx="122555" cy="212725"/>
          </a:xfrm>
          <a:custGeom>
            <a:avLst/>
            <a:gdLst/>
            <a:ahLst/>
            <a:cxnLst/>
            <a:rect l="l" t="t" r="r" b="b"/>
            <a:pathLst>
              <a:path w="122555" h="212725">
                <a:moveTo>
                  <a:pt x="0" y="0"/>
                </a:moveTo>
                <a:lnTo>
                  <a:pt x="122237" y="0"/>
                </a:lnTo>
                <a:lnTo>
                  <a:pt x="122237" y="212725"/>
                </a:lnTo>
                <a:lnTo>
                  <a:pt x="0" y="212725"/>
                </a:lnTo>
                <a:lnTo>
                  <a:pt x="0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912937" y="4232530"/>
            <a:ext cx="2019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10" i="1">
                <a:solidFill>
                  <a:srgbClr val="ADBECB"/>
                </a:solidFill>
                <a:latin typeface="Times New Roman"/>
                <a:cs typeface="Times New Roman"/>
              </a:rPr>
              <a:t>I</a:t>
            </a:r>
            <a:r>
              <a:rPr dirty="0" baseline="-21604" sz="1350" spc="15">
                <a:solidFill>
                  <a:srgbClr val="ADBECB"/>
                </a:solidFill>
                <a:latin typeface="Arial"/>
                <a:cs typeface="Arial"/>
              </a:rPr>
              <a:t>3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10</a:t>
            </a:fld>
          </a:p>
        </p:txBody>
      </p:sp>
      <p:sp>
        <p:nvSpPr>
          <p:cNvPr id="34" name="object 3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643187" y="5556250"/>
            <a:ext cx="135255" cy="249554"/>
          </a:xfrm>
          <a:prstGeom prst="rect">
            <a:avLst/>
          </a:prstGeom>
          <a:solidFill>
            <a:srgbClr val="ECECE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635"/>
              </a:lnSpc>
            </a:pPr>
            <a:r>
              <a:rPr dirty="0" sz="1400" i="1">
                <a:solidFill>
                  <a:srgbClr val="ADBECB"/>
                </a:solidFill>
                <a:latin typeface="Times New Roman"/>
                <a:cs typeface="Times New Roman"/>
              </a:rPr>
              <a:t>I</a:t>
            </a:r>
            <a:r>
              <a:rPr dirty="0" baseline="-21604" sz="1350" spc="22">
                <a:solidFill>
                  <a:srgbClr val="ADBECB"/>
                </a:solidFill>
                <a:latin typeface="Arial"/>
                <a:cs typeface="Arial"/>
              </a:rPr>
              <a:t>4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09962" y="5565775"/>
            <a:ext cx="135255" cy="249554"/>
          </a:xfrm>
          <a:prstGeom prst="rect">
            <a:avLst/>
          </a:prstGeom>
          <a:solidFill>
            <a:srgbClr val="ECECEC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635"/>
              </a:lnSpc>
            </a:pPr>
            <a:r>
              <a:rPr dirty="0" sz="1400" i="1">
                <a:solidFill>
                  <a:srgbClr val="ADBECB"/>
                </a:solidFill>
                <a:latin typeface="Times New Roman"/>
                <a:cs typeface="Times New Roman"/>
              </a:rPr>
              <a:t>I</a:t>
            </a:r>
            <a:r>
              <a:rPr dirty="0" baseline="-21604" sz="1350" spc="22">
                <a:solidFill>
                  <a:srgbClr val="ADBECB"/>
                </a:solidFill>
                <a:latin typeface="Arial"/>
                <a:cs typeface="Arial"/>
              </a:rPr>
              <a:t>5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77738" y="2983103"/>
            <a:ext cx="52959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"/>
                <a:cs typeface="Arial"/>
              </a:rPr>
              <a:t>1,45 </a:t>
            </a:r>
            <a:r>
              <a:rPr dirty="0" sz="1200">
                <a:latin typeface="Arial"/>
                <a:cs typeface="Arial"/>
              </a:rPr>
              <a:t>x </a:t>
            </a: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baseline="-20833" sz="1200" spc="-7">
                <a:latin typeface="Arial"/>
                <a:cs typeface="Arial"/>
              </a:rPr>
              <a:t>Z </a:t>
            </a:r>
            <a:r>
              <a:rPr dirty="0" sz="1200">
                <a:latin typeface="Arial"/>
                <a:cs typeface="Arial"/>
              </a:rPr>
              <a:t>= </a:t>
            </a:r>
            <a:r>
              <a:rPr dirty="0" sz="1200" spc="-5">
                <a:latin typeface="Arial"/>
                <a:cs typeface="Arial"/>
              </a:rPr>
              <a:t>Corriente de sobrecarga máxima, con limitación de tiempo, para la  cual, el sobrepasar momentáneamente la temperatura límite permanente, no  origine una reducción de seguridad en las propiedades del</a:t>
            </a:r>
            <a:r>
              <a:rPr dirty="0" sz="1200" spc="-16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aislamiento.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77738" y="1335354"/>
            <a:ext cx="51085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baseline="-20833" sz="1200" spc="-7">
                <a:latin typeface="Arial"/>
                <a:cs typeface="Arial"/>
              </a:rPr>
              <a:t>B </a:t>
            </a:r>
            <a:r>
              <a:rPr dirty="0" sz="1200">
                <a:latin typeface="Arial"/>
                <a:cs typeface="Arial"/>
              </a:rPr>
              <a:t>= </a:t>
            </a:r>
            <a:r>
              <a:rPr dirty="0" sz="1200" spc="-5">
                <a:latin typeface="Arial"/>
                <a:cs typeface="Arial"/>
              </a:rPr>
              <a:t>Corriente de servicio que surge de la carga en funcionamiento</a:t>
            </a:r>
            <a:r>
              <a:rPr dirty="0" sz="1200" spc="-12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normal.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03138" y="1762302"/>
            <a:ext cx="51003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I </a:t>
            </a:r>
            <a:r>
              <a:rPr dirty="0" sz="1200">
                <a:latin typeface="Arial"/>
                <a:cs typeface="Arial"/>
              </a:rPr>
              <a:t>= </a:t>
            </a:r>
            <a:r>
              <a:rPr dirty="0" sz="1200" spc="-5">
                <a:latin typeface="Arial"/>
                <a:cs typeface="Arial"/>
              </a:rPr>
              <a:t>Corriente asignada con la que se diseño el interruptor</a:t>
            </a:r>
            <a:r>
              <a:rPr dirty="0" sz="1200" spc="18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termomagnético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03138" y="1849183"/>
            <a:ext cx="3432810" cy="3048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2865">
              <a:lnSpc>
                <a:spcPts val="855"/>
              </a:lnSpc>
              <a:spcBef>
                <a:spcPts val="105"/>
              </a:spcBef>
            </a:pPr>
            <a:r>
              <a:rPr dirty="0" sz="800">
                <a:latin typeface="Arial"/>
                <a:cs typeface="Arial"/>
              </a:rPr>
              <a:t>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1335"/>
              </a:lnSpc>
            </a:pPr>
            <a:r>
              <a:rPr dirty="0" sz="1200">
                <a:latin typeface="Arial"/>
                <a:cs typeface="Arial"/>
              </a:rPr>
              <a:t>y </a:t>
            </a:r>
            <a:r>
              <a:rPr dirty="0" sz="1200" spc="-5">
                <a:latin typeface="Arial"/>
                <a:cs typeface="Arial"/>
              </a:rPr>
              <a:t>a la que se refieren otras magnitudes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asignadas.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03138" y="5672289"/>
            <a:ext cx="50787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I </a:t>
            </a:r>
            <a:r>
              <a:rPr dirty="0" sz="1200">
                <a:latin typeface="Arial"/>
                <a:cs typeface="Arial"/>
              </a:rPr>
              <a:t>= </a:t>
            </a:r>
            <a:r>
              <a:rPr dirty="0" sz="1200" spc="-5">
                <a:latin typeface="Arial"/>
                <a:cs typeface="Arial"/>
              </a:rPr>
              <a:t>Corriente donde se produce la desconexión del disparador</a:t>
            </a:r>
            <a:r>
              <a:rPr dirty="0" sz="1200" spc="-2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instantáneo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03138" y="5759196"/>
            <a:ext cx="4545330" cy="304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2865">
              <a:lnSpc>
                <a:spcPts val="855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1335"/>
              </a:lnSpc>
            </a:pPr>
            <a:r>
              <a:rPr dirty="0" sz="1200" spc="-5">
                <a:latin typeface="Arial"/>
                <a:cs typeface="Arial"/>
              </a:rPr>
              <a:t>(magnético) por cortocircuitos. </a:t>
            </a:r>
            <a:r>
              <a:rPr dirty="0" sz="1200" spc="-10">
                <a:latin typeface="Arial"/>
                <a:cs typeface="Arial"/>
              </a:rPr>
              <a:t>Tiempo </a:t>
            </a:r>
            <a:r>
              <a:rPr dirty="0" sz="1200" spc="-5">
                <a:latin typeface="Arial"/>
                <a:cs typeface="Arial"/>
              </a:rPr>
              <a:t>de disparo </a:t>
            </a:r>
            <a:r>
              <a:rPr dirty="0" sz="1200">
                <a:latin typeface="Arial"/>
                <a:cs typeface="Arial"/>
              </a:rPr>
              <a:t>menor </a:t>
            </a:r>
            <a:r>
              <a:rPr dirty="0" sz="1200" spc="-5">
                <a:latin typeface="Arial"/>
                <a:cs typeface="Arial"/>
              </a:rPr>
              <a:t>a 100</a:t>
            </a:r>
            <a:r>
              <a:rPr dirty="0" sz="1200" spc="-1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77738" y="2373477"/>
            <a:ext cx="448818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baseline="-20833" sz="1200" spc="-7">
                <a:latin typeface="Arial"/>
                <a:cs typeface="Arial"/>
              </a:rPr>
              <a:t>Z </a:t>
            </a:r>
            <a:r>
              <a:rPr dirty="0" sz="1200">
                <a:latin typeface="Arial"/>
                <a:cs typeface="Arial"/>
              </a:rPr>
              <a:t>= </a:t>
            </a:r>
            <a:r>
              <a:rPr dirty="0" sz="1200" spc="-5">
                <a:latin typeface="Arial"/>
                <a:cs typeface="Arial"/>
              </a:rPr>
              <a:t>Corriente admisible, es la carga permanente de un conductor  sin que se exceda la temperatura límite del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aislamiento.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77738" y="3776802"/>
            <a:ext cx="35521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baseline="-20833" sz="1200" spc="-7">
                <a:latin typeface="Arial"/>
                <a:cs typeface="Arial"/>
              </a:rPr>
              <a:t>1 </a:t>
            </a:r>
            <a:r>
              <a:rPr dirty="0" sz="1200">
                <a:latin typeface="Arial"/>
                <a:cs typeface="Arial"/>
              </a:rPr>
              <a:t>= </a:t>
            </a:r>
            <a:r>
              <a:rPr dirty="0" sz="1200" spc="-5">
                <a:latin typeface="Arial"/>
                <a:cs typeface="Arial"/>
              </a:rPr>
              <a:t>Corriente donde no se produce la</a:t>
            </a:r>
            <a:r>
              <a:rPr dirty="0" sz="1200" spc="-1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desconexión.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777738" y="4205554"/>
            <a:ext cx="4766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baseline="-20833" sz="1200" spc="-7">
                <a:latin typeface="Arial"/>
                <a:cs typeface="Arial"/>
              </a:rPr>
              <a:t>2 </a:t>
            </a:r>
            <a:r>
              <a:rPr dirty="0" sz="1200">
                <a:latin typeface="Arial"/>
                <a:cs typeface="Arial"/>
              </a:rPr>
              <a:t>= </a:t>
            </a:r>
            <a:r>
              <a:rPr dirty="0" sz="1200" spc="-5">
                <a:latin typeface="Arial"/>
                <a:cs typeface="Arial"/>
              </a:rPr>
              <a:t>Corriente donde se produce la desconexión antes de 1 ó 2</a:t>
            </a:r>
            <a:r>
              <a:rPr dirty="0" sz="1200" spc="-15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horas.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765038" y="4632502"/>
            <a:ext cx="5367655" cy="8204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baseline="-20833" sz="1200" spc="-7">
                <a:latin typeface="Arial"/>
                <a:cs typeface="Arial"/>
              </a:rPr>
              <a:t>3 </a:t>
            </a:r>
            <a:r>
              <a:rPr dirty="0" sz="1200">
                <a:latin typeface="Arial"/>
                <a:cs typeface="Arial"/>
              </a:rPr>
              <a:t>= </a:t>
            </a:r>
            <a:r>
              <a:rPr dirty="0" sz="1200" spc="-15">
                <a:latin typeface="Arial"/>
                <a:cs typeface="Arial"/>
              </a:rPr>
              <a:t>Tolerancias </a:t>
            </a:r>
            <a:r>
              <a:rPr dirty="0" sz="1200" spc="-5">
                <a:latin typeface="Arial"/>
                <a:cs typeface="Arial"/>
              </a:rPr>
              <a:t>del disparador con retardo (térmico) por</a:t>
            </a:r>
            <a:r>
              <a:rPr dirty="0" sz="1200" spc="-22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sobrecargas.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50">
              <a:latin typeface="Times New Roman"/>
              <a:cs typeface="Times New Roman"/>
            </a:endParaRPr>
          </a:p>
          <a:p>
            <a:pPr marL="50800" marR="43180">
              <a:lnSpc>
                <a:spcPct val="100000"/>
              </a:lnSpc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baseline="-20833" sz="1200" spc="-7">
                <a:latin typeface="Arial"/>
                <a:cs typeface="Arial"/>
              </a:rPr>
              <a:t>4 </a:t>
            </a:r>
            <a:r>
              <a:rPr dirty="0" sz="1200">
                <a:latin typeface="Arial"/>
                <a:cs typeface="Arial"/>
              </a:rPr>
              <a:t>= </a:t>
            </a:r>
            <a:r>
              <a:rPr dirty="0" sz="1200" spc="-5">
                <a:latin typeface="Arial"/>
                <a:cs typeface="Arial"/>
              </a:rPr>
              <a:t>Corriente donde no se produce la desconexión del disparador instantáneo  (magnético) por cortocircuitos. </a:t>
            </a:r>
            <a:r>
              <a:rPr dirty="0" sz="1200" spc="-10">
                <a:latin typeface="Arial"/>
                <a:cs typeface="Arial"/>
              </a:rPr>
              <a:t>Tiempo </a:t>
            </a:r>
            <a:r>
              <a:rPr dirty="0" sz="1200" spc="-5">
                <a:latin typeface="Arial"/>
                <a:cs typeface="Arial"/>
              </a:rPr>
              <a:t>de disparo mayor a 100</a:t>
            </a:r>
            <a:r>
              <a:rPr dirty="0" sz="1200" spc="-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527050" y="438467"/>
            <a:ext cx="317246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Interruptores</a:t>
            </a:r>
            <a:r>
              <a:rPr dirty="0" spc="-125"/>
              <a:t> </a:t>
            </a:r>
            <a:r>
              <a:rPr dirty="0"/>
              <a:t>automáticos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527050" y="743367"/>
            <a:ext cx="478091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Arial"/>
                <a:cs typeface="Arial"/>
              </a:rPr>
              <a:t>Curva de disparo según norma </a:t>
            </a:r>
            <a:r>
              <a:rPr dirty="0" sz="2000" spc="-5">
                <a:latin typeface="Arial"/>
                <a:cs typeface="Arial"/>
              </a:rPr>
              <a:t>IEC</a:t>
            </a:r>
            <a:r>
              <a:rPr dirty="0" sz="2000" spc="-19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60898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fade thruBlk="0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61160" y="1457871"/>
            <a:ext cx="2407370" cy="47583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67135" y="1446622"/>
            <a:ext cx="2384976" cy="47808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323186" y="1452852"/>
            <a:ext cx="2419002" cy="47619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27050" y="438467"/>
            <a:ext cx="4909185" cy="636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Arial"/>
                <a:cs typeface="Arial"/>
              </a:rPr>
              <a:t>Interruptores</a:t>
            </a:r>
            <a:r>
              <a:rPr dirty="0" sz="2000" spc="-7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automáticos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Curvas de disparo según norma </a:t>
            </a:r>
            <a:r>
              <a:rPr dirty="0" sz="2000" spc="-5">
                <a:latin typeface="Arial"/>
                <a:cs typeface="Arial"/>
              </a:rPr>
              <a:t>IEC</a:t>
            </a:r>
            <a:r>
              <a:rPr dirty="0" sz="2000" spc="-18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60898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10</a:t>
            </a:fld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</p:spTree>
  </p:cSld>
  <p:clrMapOvr>
    <a:masterClrMapping/>
  </p:clrMapOvr>
  <p:transition spd="fast">
    <p:fade thruBlk="0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67246" y="1322388"/>
            <a:ext cx="5807919" cy="49863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773461" y="2401887"/>
            <a:ext cx="322580" cy="319405"/>
          </a:xfrm>
          <a:prstGeom prst="rect">
            <a:avLst/>
          </a:prstGeom>
          <a:solidFill>
            <a:srgbClr val="ABC969"/>
          </a:solidFill>
        </p:spPr>
        <p:txBody>
          <a:bodyPr wrap="square" lIns="0" tIns="27939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219"/>
              </a:spcBef>
            </a:pPr>
            <a:r>
              <a:rPr dirty="0" sz="1600" spc="-125" b="1">
                <a:latin typeface="Lucida Sans"/>
                <a:cs typeface="Lucida Sans"/>
              </a:rPr>
              <a:t>L</a:t>
            </a:r>
            <a:endParaRPr sz="1600">
              <a:latin typeface="Lucida Sans"/>
              <a:cs typeface="Lucida San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10</a:t>
            </a:fld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82629" y="4765675"/>
            <a:ext cx="314325" cy="31940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27939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219"/>
              </a:spcBef>
            </a:pPr>
            <a:r>
              <a:rPr dirty="0" sz="1600" spc="-65" b="1">
                <a:latin typeface="Lucida Sans"/>
                <a:cs typeface="Lucida Sans"/>
              </a:rPr>
              <a:t>I</a:t>
            </a:r>
            <a:endParaRPr sz="1600">
              <a:latin typeface="Lucida Sans"/>
              <a:cs typeface="Lucida San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27050" y="133668"/>
            <a:ext cx="5135245" cy="63627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Interruptores</a:t>
            </a:r>
            <a:r>
              <a:rPr dirty="0" spc="-70"/>
              <a:t> </a:t>
            </a:r>
            <a:r>
              <a:rPr dirty="0"/>
              <a:t>automáticos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b="0">
                <a:latin typeface="Arial"/>
                <a:cs typeface="Arial"/>
              </a:rPr>
              <a:t>Curvas de disparo según norma </a:t>
            </a:r>
            <a:r>
              <a:rPr dirty="0" spc="-5" b="0">
                <a:latin typeface="Arial"/>
                <a:cs typeface="Arial"/>
              </a:rPr>
              <a:t>IEC</a:t>
            </a:r>
            <a:r>
              <a:rPr dirty="0" spc="-18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60947-2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7050" y="743469"/>
            <a:ext cx="156273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Arial"/>
                <a:cs typeface="Arial"/>
              </a:rPr>
              <a:t>Disparador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LI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fade thruBlk="0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67246" y="1322984"/>
            <a:ext cx="5807919" cy="49863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63849" y="2105025"/>
            <a:ext cx="322580" cy="319405"/>
          </a:xfrm>
          <a:prstGeom prst="rect">
            <a:avLst/>
          </a:prstGeom>
          <a:solidFill>
            <a:srgbClr val="ABC969"/>
          </a:solidFill>
        </p:spPr>
        <p:txBody>
          <a:bodyPr wrap="square" lIns="0" tIns="27939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219"/>
              </a:spcBef>
            </a:pPr>
            <a:r>
              <a:rPr dirty="0" sz="1600" spc="-125" b="1">
                <a:latin typeface="Lucida Sans"/>
                <a:cs typeface="Lucida Sans"/>
              </a:rPr>
              <a:t>L</a:t>
            </a:r>
            <a:endParaRPr sz="1600">
              <a:latin typeface="Lucida Sans"/>
              <a:cs typeface="Lucida San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10</a:t>
            </a:fld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70273" y="3870325"/>
            <a:ext cx="332105" cy="319405"/>
          </a:xfrm>
          <a:prstGeom prst="rect">
            <a:avLst/>
          </a:prstGeom>
          <a:solidFill>
            <a:srgbClr val="F9AE67"/>
          </a:solidFill>
        </p:spPr>
        <p:txBody>
          <a:bodyPr wrap="square" lIns="0" tIns="27939" rIns="0" bIns="0" rtlCol="0" vert="horz">
            <a:spAutoFit/>
          </a:bodyPr>
          <a:lstStyle/>
          <a:p>
            <a:pPr marL="109220">
              <a:lnSpc>
                <a:spcPct val="100000"/>
              </a:lnSpc>
              <a:spcBef>
                <a:spcPts val="219"/>
              </a:spcBef>
            </a:pPr>
            <a:r>
              <a:rPr dirty="0" sz="1600" spc="-35" b="1">
                <a:latin typeface="Lucida Sans"/>
                <a:cs typeface="Lucida Sans"/>
              </a:rPr>
              <a:t>S</a:t>
            </a:r>
            <a:endParaRPr sz="1600">
              <a:latin typeface="Lucida Sans"/>
              <a:cs typeface="Lucida San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38204" y="4695672"/>
            <a:ext cx="314325" cy="31940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27939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219"/>
              </a:spcBef>
            </a:pPr>
            <a:r>
              <a:rPr dirty="0" sz="1600" spc="-65" b="1">
                <a:latin typeface="Lucida Sans"/>
                <a:cs typeface="Lucida Sans"/>
              </a:rPr>
              <a:t>I</a:t>
            </a:r>
            <a:endParaRPr sz="1600">
              <a:latin typeface="Lucida Sans"/>
              <a:cs typeface="Lucida San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7050" y="133668"/>
            <a:ext cx="5135245" cy="63627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Interruptores</a:t>
            </a:r>
            <a:r>
              <a:rPr dirty="0" spc="-70"/>
              <a:t> </a:t>
            </a:r>
            <a:r>
              <a:rPr dirty="0"/>
              <a:t>automáticos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b="0">
                <a:latin typeface="Arial"/>
                <a:cs typeface="Arial"/>
              </a:rPr>
              <a:t>Curvas de disparo según norma </a:t>
            </a:r>
            <a:r>
              <a:rPr dirty="0" spc="-5" b="0">
                <a:latin typeface="Arial"/>
                <a:cs typeface="Arial"/>
              </a:rPr>
              <a:t>IEC</a:t>
            </a:r>
            <a:r>
              <a:rPr dirty="0" spc="-18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60947-2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7050" y="743469"/>
            <a:ext cx="173164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Arial"/>
                <a:cs typeface="Arial"/>
              </a:rPr>
              <a:t>Disparador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LSI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fade thruBlk="0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509267"/>
            <a:ext cx="914400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58801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Coordinación de Protecciones</a:t>
            </a:r>
            <a:r>
              <a:rPr dirty="0" spc="-65"/>
              <a:t> </a:t>
            </a:r>
            <a:r>
              <a:rPr dirty="0"/>
              <a:t>eléctricas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7050" y="1573402"/>
            <a:ext cx="2358390" cy="158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55575" indent="-143510">
              <a:lnSpc>
                <a:spcPct val="100000"/>
              </a:lnSpc>
              <a:spcBef>
                <a:spcPts val="105"/>
              </a:spcBef>
              <a:buClr>
                <a:srgbClr val="879BAA"/>
              </a:buClr>
              <a:buSzPct val="96875"/>
              <a:buChar char="•"/>
              <a:tabLst>
                <a:tab pos="156210" algn="l"/>
              </a:tabLst>
            </a:pPr>
            <a:r>
              <a:rPr dirty="0" sz="3200" spc="-5">
                <a:latin typeface="Arial"/>
                <a:cs typeface="Arial"/>
              </a:rPr>
              <a:t>Selectividad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879BAA"/>
              </a:buClr>
              <a:buFont typeface="Arial"/>
              <a:buChar char="•"/>
            </a:pPr>
            <a:endParaRPr sz="4000">
              <a:latin typeface="Times New Roman"/>
              <a:cs typeface="Times New Roman"/>
            </a:endParaRPr>
          </a:p>
          <a:p>
            <a:pPr marL="155575" indent="-143510">
              <a:lnSpc>
                <a:spcPct val="100000"/>
              </a:lnSpc>
              <a:buClr>
                <a:srgbClr val="879BAA"/>
              </a:buClr>
              <a:buSzPct val="96875"/>
              <a:buChar char="•"/>
              <a:tabLst>
                <a:tab pos="156210" algn="l"/>
              </a:tabLst>
            </a:pPr>
            <a:r>
              <a:rPr dirty="0" sz="3200" spc="-5">
                <a:latin typeface="Arial"/>
                <a:cs typeface="Arial"/>
              </a:rPr>
              <a:t>Back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Up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61575" y="2333999"/>
            <a:ext cx="2629051" cy="38308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10</a:t>
            </a:fld>
          </a:p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</p:spTree>
  </p:cSld>
  <p:clrMapOvr>
    <a:masterClrMapping/>
  </p:clrMapOvr>
  <p:transition spd="fast">
    <p:fade thruBlk="0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7223" y="1292161"/>
            <a:ext cx="7995284" cy="4469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99135" indent="-635">
              <a:lnSpc>
                <a:spcPct val="120000"/>
              </a:lnSpc>
              <a:spcBef>
                <a:spcPts val="100"/>
              </a:spcBef>
              <a:buSzPct val="75000"/>
              <a:buFont typeface="Wingdings"/>
              <a:buChar char=""/>
              <a:tabLst>
                <a:tab pos="97155" algn="l"/>
              </a:tabLst>
            </a:pPr>
            <a:r>
              <a:rPr dirty="0" sz="1800" spc="-5" b="1">
                <a:latin typeface="Arial"/>
                <a:cs typeface="Arial"/>
              </a:rPr>
              <a:t>S</a:t>
            </a:r>
            <a:r>
              <a:rPr dirty="0" sz="1800" spc="-5" b="1">
                <a:latin typeface="Arial"/>
                <a:cs typeface="Arial"/>
              </a:rPr>
              <a:t>obretensión: </a:t>
            </a:r>
            <a:r>
              <a:rPr dirty="0" sz="1800" spc="-35">
                <a:latin typeface="Arial"/>
                <a:cs typeface="Arial"/>
              </a:rPr>
              <a:t>Tensión </a:t>
            </a:r>
            <a:r>
              <a:rPr dirty="0" sz="1800" spc="-10">
                <a:latin typeface="Arial"/>
                <a:cs typeface="Arial"/>
              </a:rPr>
              <a:t>cuyo valor excede al valor asignado </a:t>
            </a:r>
            <a:r>
              <a:rPr dirty="0" sz="1800" spc="-5">
                <a:latin typeface="Arial"/>
                <a:cs typeface="Arial"/>
              </a:rPr>
              <a:t>o </a:t>
            </a:r>
            <a:r>
              <a:rPr dirty="0" sz="1800" spc="-10">
                <a:latin typeface="Arial"/>
                <a:cs typeface="Arial"/>
              </a:rPr>
              <a:t>nominal.  Pueden </a:t>
            </a:r>
            <a:r>
              <a:rPr dirty="0" sz="1800" spc="-5">
                <a:latin typeface="Arial"/>
                <a:cs typeface="Arial"/>
              </a:rPr>
              <a:t>ser transitorias o</a:t>
            </a:r>
            <a:r>
              <a:rPr dirty="0" sz="1800" spc="2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permanentes.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"/>
            </a:pPr>
            <a:endParaRPr sz="1850">
              <a:latin typeface="Times New Roman"/>
              <a:cs typeface="Times New Roman"/>
            </a:endParaRPr>
          </a:p>
          <a:p>
            <a:pPr marL="12700" marR="378460">
              <a:lnSpc>
                <a:spcPct val="120000"/>
              </a:lnSpc>
              <a:buSzPct val="75000"/>
              <a:buFont typeface="Wingdings"/>
              <a:buChar char=""/>
              <a:tabLst>
                <a:tab pos="97155" algn="l"/>
              </a:tabLst>
            </a:pPr>
            <a:r>
              <a:rPr dirty="0" sz="1800" spc="-5" b="1">
                <a:latin typeface="Arial"/>
                <a:cs typeface="Arial"/>
              </a:rPr>
              <a:t>Sobrecorriente: </a:t>
            </a:r>
            <a:r>
              <a:rPr dirty="0" sz="1800" spc="-5">
                <a:latin typeface="Arial"/>
                <a:cs typeface="Arial"/>
              </a:rPr>
              <a:t>Corriente </a:t>
            </a:r>
            <a:r>
              <a:rPr dirty="0" sz="1800" spc="-10">
                <a:latin typeface="Arial"/>
                <a:cs typeface="Arial"/>
              </a:rPr>
              <a:t>cuyo valor excede al valor asignado </a:t>
            </a:r>
            <a:r>
              <a:rPr dirty="0" sz="1800" spc="-5">
                <a:latin typeface="Arial"/>
                <a:cs typeface="Arial"/>
              </a:rPr>
              <a:t>o </a:t>
            </a:r>
            <a:r>
              <a:rPr dirty="0" sz="1800" spc="-10">
                <a:latin typeface="Arial"/>
                <a:cs typeface="Arial"/>
              </a:rPr>
              <a:t>nominal.  </a:t>
            </a:r>
            <a:r>
              <a:rPr dirty="0" sz="1800" spc="-5">
                <a:latin typeface="Arial"/>
                <a:cs typeface="Arial"/>
              </a:rPr>
              <a:t>Para </a:t>
            </a:r>
            <a:r>
              <a:rPr dirty="0" sz="1800" spc="-10">
                <a:latin typeface="Arial"/>
                <a:cs typeface="Arial"/>
              </a:rPr>
              <a:t>conductores, el valor asignado </a:t>
            </a:r>
            <a:r>
              <a:rPr dirty="0" sz="1800" spc="-5">
                <a:latin typeface="Arial"/>
                <a:cs typeface="Arial"/>
              </a:rPr>
              <a:t>o </a:t>
            </a:r>
            <a:r>
              <a:rPr dirty="0" sz="1800" spc="-10">
                <a:latin typeface="Arial"/>
                <a:cs typeface="Arial"/>
              </a:rPr>
              <a:t>nominal es </a:t>
            </a:r>
            <a:r>
              <a:rPr dirty="0" sz="1800" spc="-5">
                <a:latin typeface="Arial"/>
                <a:cs typeface="Arial"/>
              </a:rPr>
              <a:t>la corriente </a:t>
            </a:r>
            <a:r>
              <a:rPr dirty="0" sz="1800" spc="-10">
                <a:latin typeface="Arial"/>
                <a:cs typeface="Arial"/>
              </a:rPr>
              <a:t>admisible  que puede conducir en </a:t>
            </a:r>
            <a:r>
              <a:rPr dirty="0" sz="1800" spc="-5">
                <a:latin typeface="Arial"/>
                <a:cs typeface="Arial"/>
              </a:rPr>
              <a:t>forma</a:t>
            </a:r>
            <a:r>
              <a:rPr dirty="0" sz="1800" spc="6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permanente.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har char=""/>
            </a:pPr>
            <a:endParaRPr sz="1850">
              <a:latin typeface="Times New Roman"/>
              <a:cs typeface="Times New Roman"/>
            </a:endParaRPr>
          </a:p>
          <a:p>
            <a:pPr marL="12700" marR="257810">
              <a:lnSpc>
                <a:spcPct val="120000"/>
              </a:lnSpc>
              <a:buFont typeface="Wingdings"/>
              <a:buChar char=""/>
              <a:tabLst>
                <a:tab pos="189865" algn="l"/>
              </a:tabLst>
            </a:pPr>
            <a:r>
              <a:rPr dirty="0" sz="1800" spc="-5" b="1">
                <a:latin typeface="Arial"/>
                <a:cs typeface="Arial"/>
              </a:rPr>
              <a:t>Corriente </a:t>
            </a:r>
            <a:r>
              <a:rPr dirty="0" sz="1800" b="1">
                <a:latin typeface="Arial"/>
                <a:cs typeface="Arial"/>
              </a:rPr>
              <a:t>de </a:t>
            </a:r>
            <a:r>
              <a:rPr dirty="0" sz="1800" spc="-10" b="1">
                <a:latin typeface="Arial"/>
                <a:cs typeface="Arial"/>
              </a:rPr>
              <a:t>sobrecarga: </a:t>
            </a:r>
            <a:r>
              <a:rPr dirty="0" sz="1800" spc="-10">
                <a:latin typeface="Arial"/>
                <a:cs typeface="Arial"/>
              </a:rPr>
              <a:t>Sobrecorriente en un </a:t>
            </a:r>
            <a:r>
              <a:rPr dirty="0" sz="1800" spc="-5">
                <a:latin typeface="Arial"/>
                <a:cs typeface="Arial"/>
              </a:rPr>
              <a:t>circuito sin </a:t>
            </a:r>
            <a:r>
              <a:rPr dirty="0" sz="1800" spc="-10">
                <a:latin typeface="Arial"/>
                <a:cs typeface="Arial"/>
              </a:rPr>
              <a:t>que </a:t>
            </a:r>
            <a:r>
              <a:rPr dirty="0" sz="1800" spc="-15">
                <a:latin typeface="Arial"/>
                <a:cs typeface="Arial"/>
              </a:rPr>
              <a:t>haya </a:t>
            </a:r>
            <a:r>
              <a:rPr dirty="0" sz="1800" spc="-5">
                <a:latin typeface="Arial"/>
                <a:cs typeface="Arial"/>
              </a:rPr>
              <a:t>falla  eléctrica. </a:t>
            </a:r>
            <a:r>
              <a:rPr dirty="0" sz="1800" spc="-10">
                <a:latin typeface="Arial"/>
                <a:cs typeface="Arial"/>
              </a:rPr>
              <a:t>Puede causar daños </a:t>
            </a:r>
            <a:r>
              <a:rPr dirty="0" sz="1800" spc="-5">
                <a:latin typeface="Arial"/>
                <a:cs typeface="Arial"/>
              </a:rPr>
              <a:t>si se </a:t>
            </a:r>
            <a:r>
              <a:rPr dirty="0" sz="1800" spc="-10">
                <a:latin typeface="Arial"/>
                <a:cs typeface="Arial"/>
              </a:rPr>
              <a:t>mantiene durante un </a:t>
            </a:r>
            <a:r>
              <a:rPr dirty="0" sz="1800" spc="-5">
                <a:latin typeface="Arial"/>
                <a:cs typeface="Arial"/>
              </a:rPr>
              <a:t>tiempo</a:t>
            </a:r>
            <a:r>
              <a:rPr dirty="0" sz="1800" spc="22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suficiente.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"/>
            </a:pPr>
            <a:endParaRPr sz="1850">
              <a:latin typeface="Times New Roman"/>
              <a:cs typeface="Times New Roman"/>
            </a:endParaRPr>
          </a:p>
          <a:p>
            <a:pPr marL="12700" marR="5080">
              <a:lnSpc>
                <a:spcPct val="120000"/>
              </a:lnSpc>
              <a:buFont typeface="Wingdings"/>
              <a:buChar char=""/>
              <a:tabLst>
                <a:tab pos="189865" algn="l"/>
              </a:tabLst>
            </a:pPr>
            <a:r>
              <a:rPr dirty="0" sz="1800" spc="-5" b="1">
                <a:latin typeface="Arial"/>
                <a:cs typeface="Arial"/>
              </a:rPr>
              <a:t>Corriente </a:t>
            </a:r>
            <a:r>
              <a:rPr dirty="0" sz="1800" b="1">
                <a:latin typeface="Arial"/>
                <a:cs typeface="Arial"/>
              </a:rPr>
              <a:t>de </a:t>
            </a:r>
            <a:r>
              <a:rPr dirty="0" sz="1800" spc="-5" b="1">
                <a:latin typeface="Arial"/>
                <a:cs typeface="Arial"/>
              </a:rPr>
              <a:t>cortocircuito: </a:t>
            </a:r>
            <a:r>
              <a:rPr dirty="0" sz="1800" spc="-10">
                <a:latin typeface="Arial"/>
                <a:cs typeface="Arial"/>
              </a:rPr>
              <a:t>Sobrecorriente que </a:t>
            </a:r>
            <a:r>
              <a:rPr dirty="0" sz="1800" spc="-5">
                <a:latin typeface="Arial"/>
                <a:cs typeface="Arial"/>
              </a:rPr>
              <a:t>resulta </a:t>
            </a:r>
            <a:r>
              <a:rPr dirty="0" sz="1800" spc="-10">
                <a:latin typeface="Arial"/>
                <a:cs typeface="Arial"/>
              </a:rPr>
              <a:t>de una </a:t>
            </a:r>
            <a:r>
              <a:rPr dirty="0" sz="1800" spc="-5">
                <a:latin typeface="Arial"/>
                <a:cs typeface="Arial"/>
              </a:rPr>
              <a:t>falla eléctrica  </a:t>
            </a:r>
            <a:r>
              <a:rPr dirty="0" sz="1800" spc="-10">
                <a:latin typeface="Arial"/>
                <a:cs typeface="Arial"/>
              </a:rPr>
              <a:t>en donde el </a:t>
            </a:r>
            <a:r>
              <a:rPr dirty="0" sz="1800" spc="-5">
                <a:latin typeface="Arial"/>
                <a:cs typeface="Arial"/>
              </a:rPr>
              <a:t>camino </a:t>
            </a:r>
            <a:r>
              <a:rPr dirty="0" sz="1800" spc="-20">
                <a:latin typeface="Arial"/>
                <a:cs typeface="Arial"/>
              </a:rPr>
              <a:t>conductor, </a:t>
            </a:r>
            <a:r>
              <a:rPr dirty="0" sz="1800" spc="-10">
                <a:latin typeface="Arial"/>
                <a:cs typeface="Arial"/>
              </a:rPr>
              <a:t>accidental </a:t>
            </a:r>
            <a:r>
              <a:rPr dirty="0" sz="1800" spc="-5">
                <a:latin typeface="Arial"/>
                <a:cs typeface="Arial"/>
              </a:rPr>
              <a:t>o </a:t>
            </a:r>
            <a:r>
              <a:rPr dirty="0" sz="1800" spc="-10">
                <a:latin typeface="Arial"/>
                <a:cs typeface="Arial"/>
              </a:rPr>
              <a:t>intencional </a:t>
            </a:r>
            <a:r>
              <a:rPr dirty="0" sz="1800" spc="-5">
                <a:latin typeface="Arial"/>
                <a:cs typeface="Arial"/>
              </a:rPr>
              <a:t>entre </a:t>
            </a:r>
            <a:r>
              <a:rPr dirty="0" sz="1800" spc="-10">
                <a:latin typeface="Arial"/>
                <a:cs typeface="Arial"/>
              </a:rPr>
              <a:t>dos </a:t>
            </a:r>
            <a:r>
              <a:rPr dirty="0" sz="1800" spc="-5">
                <a:latin typeface="Arial"/>
                <a:cs typeface="Arial"/>
              </a:rPr>
              <a:t>o más </a:t>
            </a:r>
            <a:r>
              <a:rPr dirty="0" sz="1800" spc="-10">
                <a:latin typeface="Arial"/>
                <a:cs typeface="Arial"/>
              </a:rPr>
              <a:t>partes  conductoras, </a:t>
            </a:r>
            <a:r>
              <a:rPr dirty="0" sz="1800" spc="-5">
                <a:latin typeface="Arial"/>
                <a:cs typeface="Arial"/>
              </a:rPr>
              <a:t>fuerza a </a:t>
            </a:r>
            <a:r>
              <a:rPr dirty="0" sz="1800" spc="-10">
                <a:latin typeface="Arial"/>
                <a:cs typeface="Arial"/>
              </a:rPr>
              <a:t>que </a:t>
            </a:r>
            <a:r>
              <a:rPr dirty="0" sz="1800" spc="-5">
                <a:latin typeface="Arial"/>
                <a:cs typeface="Arial"/>
              </a:rPr>
              <a:t>la </a:t>
            </a:r>
            <a:r>
              <a:rPr dirty="0" sz="1800" spc="-10">
                <a:latin typeface="Arial"/>
                <a:cs typeface="Arial"/>
              </a:rPr>
              <a:t>diferencia de potencial </a:t>
            </a:r>
            <a:r>
              <a:rPr dirty="0" sz="1800" spc="-5">
                <a:latin typeface="Arial"/>
                <a:cs typeface="Arial"/>
              </a:rPr>
              <a:t>eléctrica entre </a:t>
            </a:r>
            <a:r>
              <a:rPr dirty="0" sz="1800" spc="-10">
                <a:latin typeface="Arial"/>
                <a:cs typeface="Arial"/>
              </a:rPr>
              <a:t>las partes  </a:t>
            </a:r>
            <a:r>
              <a:rPr dirty="0" sz="1800" spc="-5">
                <a:latin typeface="Arial"/>
                <a:cs typeface="Arial"/>
              </a:rPr>
              <a:t>sea cero o muy cercana a</a:t>
            </a:r>
            <a:r>
              <a:rPr dirty="0" sz="1800" spc="1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cero.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10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53975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Fallas</a:t>
            </a:r>
            <a:r>
              <a:rPr dirty="0" spc="-35"/>
              <a:t> </a:t>
            </a:r>
            <a:r>
              <a:rPr dirty="0"/>
              <a:t>eléctricas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7050" y="438467"/>
            <a:ext cx="317246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Interruptores</a:t>
            </a:r>
            <a:r>
              <a:rPr dirty="0" spc="-125"/>
              <a:t> </a:t>
            </a:r>
            <a:r>
              <a:rPr dirty="0"/>
              <a:t>automáticos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10</a:t>
            </a:fld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7050" y="743367"/>
            <a:ext cx="469646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Arial"/>
                <a:cs typeface="Arial"/>
              </a:rPr>
              <a:t>Capacidad de ruptura o poder de</a:t>
            </a:r>
            <a:r>
              <a:rPr dirty="0" sz="2000" spc="-15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corte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6851" y="2268156"/>
            <a:ext cx="8006715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334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"/>
                <a:cs typeface="Arial"/>
              </a:rPr>
              <a:t>Dependiendo de </a:t>
            </a:r>
            <a:r>
              <a:rPr dirty="0" sz="1800" spc="-5">
                <a:latin typeface="Arial"/>
                <a:cs typeface="Arial"/>
              </a:rPr>
              <a:t>la norma IEC </a:t>
            </a:r>
            <a:r>
              <a:rPr dirty="0" sz="1800" spc="-10">
                <a:latin typeface="Arial"/>
                <a:cs typeface="Arial"/>
              </a:rPr>
              <a:t>que </a:t>
            </a:r>
            <a:r>
              <a:rPr dirty="0" sz="1800" spc="-5">
                <a:latin typeface="Arial"/>
                <a:cs typeface="Arial"/>
              </a:rPr>
              <a:t>se </a:t>
            </a:r>
            <a:r>
              <a:rPr dirty="0" sz="1800" spc="-10">
                <a:latin typeface="Arial"/>
                <a:cs typeface="Arial"/>
              </a:rPr>
              <a:t>aplique, los ensayos realizados </a:t>
            </a:r>
            <a:r>
              <a:rPr dirty="0" sz="1800" spc="-5">
                <a:latin typeface="Arial"/>
                <a:cs typeface="Arial"/>
              </a:rPr>
              <a:t>sobre </a:t>
            </a:r>
            <a:r>
              <a:rPr dirty="0" sz="1800" spc="-15">
                <a:latin typeface="Arial"/>
                <a:cs typeface="Arial"/>
              </a:rPr>
              <a:t>el  </a:t>
            </a:r>
            <a:r>
              <a:rPr dirty="0" sz="1800" spc="-10">
                <a:latin typeface="Arial"/>
                <a:cs typeface="Arial"/>
              </a:rPr>
              <a:t>interruptor </a:t>
            </a:r>
            <a:r>
              <a:rPr dirty="0" sz="1800" spc="-5">
                <a:latin typeface="Arial"/>
                <a:cs typeface="Arial"/>
              </a:rPr>
              <a:t>variarán </a:t>
            </a:r>
            <a:r>
              <a:rPr dirty="0" sz="1800">
                <a:latin typeface="Arial"/>
                <a:cs typeface="Arial"/>
              </a:rPr>
              <a:t>y </a:t>
            </a:r>
            <a:r>
              <a:rPr dirty="0" sz="1800" spc="-10">
                <a:latin typeface="Arial"/>
                <a:cs typeface="Arial"/>
              </a:rPr>
              <a:t>los valores de capacidad de </a:t>
            </a:r>
            <a:r>
              <a:rPr dirty="0" sz="1800" spc="-5">
                <a:latin typeface="Arial"/>
                <a:cs typeface="Arial"/>
              </a:rPr>
              <a:t>ruptura se </a:t>
            </a:r>
            <a:r>
              <a:rPr dirty="0" sz="1800" spc="-10">
                <a:latin typeface="Arial"/>
                <a:cs typeface="Arial"/>
              </a:rPr>
              <a:t>denominarán </a:t>
            </a:r>
            <a:r>
              <a:rPr dirty="0" sz="1800" spc="-15">
                <a:latin typeface="Arial"/>
                <a:cs typeface="Arial"/>
              </a:rPr>
              <a:t>de  </a:t>
            </a:r>
            <a:r>
              <a:rPr dirty="0" sz="1800" spc="-5">
                <a:latin typeface="Arial"/>
                <a:cs typeface="Arial"/>
              </a:rPr>
              <a:t>distinta</a:t>
            </a:r>
            <a:r>
              <a:rPr dirty="0" sz="1800" spc="-10">
                <a:latin typeface="Arial"/>
                <a:cs typeface="Arial"/>
              </a:rPr>
              <a:t> manera.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A </a:t>
            </a:r>
            <a:r>
              <a:rPr dirty="0" sz="1800" spc="-10">
                <a:latin typeface="Arial"/>
                <a:cs typeface="Arial"/>
              </a:rPr>
              <a:t>continuación daremos algunas diferencias </a:t>
            </a:r>
            <a:r>
              <a:rPr dirty="0" sz="1800" spc="-5">
                <a:latin typeface="Arial"/>
                <a:cs typeface="Arial"/>
              </a:rPr>
              <a:t>entre la norma </a:t>
            </a:r>
            <a:r>
              <a:rPr dirty="0" sz="1800" spc="-10">
                <a:latin typeface="Arial"/>
                <a:cs typeface="Arial"/>
              </a:rPr>
              <a:t>de</a:t>
            </a:r>
            <a:r>
              <a:rPr dirty="0" sz="1800" spc="7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interruptores,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la IEC </a:t>
            </a:r>
            <a:r>
              <a:rPr dirty="0" sz="1800" spc="-10">
                <a:latin typeface="Arial"/>
                <a:cs typeface="Arial"/>
              </a:rPr>
              <a:t>60947-2 </a:t>
            </a:r>
            <a:r>
              <a:rPr dirty="0" sz="1800">
                <a:latin typeface="Arial"/>
                <a:cs typeface="Arial"/>
              </a:rPr>
              <a:t>y </a:t>
            </a:r>
            <a:r>
              <a:rPr dirty="0" sz="1800" spc="-5">
                <a:latin typeface="Arial"/>
                <a:cs typeface="Arial"/>
              </a:rPr>
              <a:t>la norma </a:t>
            </a:r>
            <a:r>
              <a:rPr dirty="0" sz="1800" spc="-10">
                <a:latin typeface="Arial"/>
                <a:cs typeface="Arial"/>
              </a:rPr>
              <a:t>de interruptores para </a:t>
            </a:r>
            <a:r>
              <a:rPr dirty="0" sz="1800" spc="-5">
                <a:latin typeface="Arial"/>
                <a:cs typeface="Arial"/>
              </a:rPr>
              <a:t>uso </a:t>
            </a:r>
            <a:r>
              <a:rPr dirty="0" sz="1800" spc="-10">
                <a:latin typeface="Arial"/>
                <a:cs typeface="Arial"/>
              </a:rPr>
              <a:t>domiciliario, </a:t>
            </a:r>
            <a:r>
              <a:rPr dirty="0" sz="1800" spc="-5">
                <a:latin typeface="Arial"/>
                <a:cs typeface="Arial"/>
              </a:rPr>
              <a:t>la IEC</a:t>
            </a:r>
            <a:r>
              <a:rPr dirty="0" sz="1800" spc="270">
                <a:latin typeface="Arial"/>
                <a:cs typeface="Arial"/>
              </a:rPr>
              <a:t> </a:t>
            </a:r>
            <a:r>
              <a:rPr dirty="0" sz="1800" spc="-15">
                <a:latin typeface="Arial"/>
                <a:cs typeface="Arial"/>
              </a:rPr>
              <a:t>60898.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9546" y="1330325"/>
            <a:ext cx="8281034" cy="704850"/>
          </a:xfrm>
          <a:prstGeom prst="rect">
            <a:avLst/>
          </a:prstGeom>
          <a:solidFill>
            <a:srgbClr val="006487"/>
          </a:solidFill>
        </p:spPr>
        <p:txBody>
          <a:bodyPr wrap="square" lIns="0" tIns="3429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Capacidad que posee un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dispositivo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protección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8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interrumpir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19"/>
              </a:spcBef>
            </a:pP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el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flujo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corriente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de un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cortocircuito a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un determinado valor de</a:t>
            </a:r>
            <a:r>
              <a:rPr dirty="0" sz="1800" spc="1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tensión.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fade thruBlk="0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7050" y="438467"/>
            <a:ext cx="317246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Interruptores</a:t>
            </a:r>
            <a:r>
              <a:rPr dirty="0" spc="-125"/>
              <a:t> </a:t>
            </a:r>
            <a:r>
              <a:rPr dirty="0"/>
              <a:t>automáticos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10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3550" y="743367"/>
            <a:ext cx="7853680" cy="49707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75565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Arial"/>
                <a:cs typeface="Arial"/>
              </a:rPr>
              <a:t>Capacidad de ruptura según norma </a:t>
            </a:r>
            <a:r>
              <a:rPr dirty="0" sz="2000" spc="-5">
                <a:latin typeface="Arial"/>
                <a:cs typeface="Arial"/>
              </a:rPr>
              <a:t>IEC</a:t>
            </a:r>
            <a:r>
              <a:rPr dirty="0" sz="2000" spc="-16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60947-2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dirty="0" sz="2000" spc="10" b="1" i="1">
                <a:latin typeface="Times New Roman"/>
                <a:cs typeface="Times New Roman"/>
              </a:rPr>
              <a:t>I</a:t>
            </a:r>
            <a:r>
              <a:rPr dirty="0" baseline="-25641" sz="1950" spc="15" b="1">
                <a:latin typeface="Arial"/>
                <a:cs typeface="Arial"/>
              </a:rPr>
              <a:t>cu</a:t>
            </a:r>
            <a:r>
              <a:rPr dirty="0" sz="2000" spc="10">
                <a:latin typeface="Arial"/>
                <a:cs typeface="Arial"/>
              </a:rPr>
              <a:t>: </a:t>
            </a:r>
            <a:r>
              <a:rPr dirty="0" sz="2000">
                <a:latin typeface="Arial"/>
                <a:cs typeface="Arial"/>
              </a:rPr>
              <a:t>Capacidad de ruptura</a:t>
            </a:r>
            <a:r>
              <a:rPr dirty="0" sz="2000" spc="-14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última</a:t>
            </a:r>
            <a:endParaRPr sz="2000">
              <a:latin typeface="Arial"/>
              <a:cs typeface="Arial"/>
            </a:endParaRPr>
          </a:p>
          <a:p>
            <a:pPr marL="76200" marR="1158240">
              <a:lnSpc>
                <a:spcPct val="100000"/>
              </a:lnSpc>
              <a:spcBef>
                <a:spcPts val="20"/>
              </a:spcBef>
            </a:pPr>
            <a:r>
              <a:rPr dirty="0" sz="1800" spc="-5">
                <a:latin typeface="Arial"/>
                <a:cs typeface="Arial"/>
              </a:rPr>
              <a:t>El </a:t>
            </a:r>
            <a:r>
              <a:rPr dirty="0" sz="1800" spc="-10">
                <a:latin typeface="Arial"/>
                <a:cs typeface="Arial"/>
              </a:rPr>
              <a:t>interruptor debe </a:t>
            </a:r>
            <a:r>
              <a:rPr dirty="0" sz="1800" spc="-5">
                <a:latin typeface="Arial"/>
                <a:cs typeface="Arial"/>
              </a:rPr>
              <a:t>interrumpir 2 veces este </a:t>
            </a:r>
            <a:r>
              <a:rPr dirty="0" sz="1800" spc="-10">
                <a:latin typeface="Arial"/>
                <a:cs typeface="Arial"/>
              </a:rPr>
              <a:t>valor de </a:t>
            </a:r>
            <a:r>
              <a:rPr dirty="0" sz="1800" spc="-5">
                <a:latin typeface="Arial"/>
                <a:cs typeface="Arial"/>
              </a:rPr>
              <a:t>cortocircuito,  </a:t>
            </a:r>
            <a:r>
              <a:rPr dirty="0" sz="1800" spc="-10">
                <a:latin typeface="Arial"/>
                <a:cs typeface="Arial"/>
              </a:rPr>
              <a:t>pero el interruptor seguramente deberá </a:t>
            </a:r>
            <a:r>
              <a:rPr dirty="0" sz="1800" spc="-5">
                <a:latin typeface="Arial"/>
                <a:cs typeface="Arial"/>
              </a:rPr>
              <a:t>ser</a:t>
            </a:r>
            <a:r>
              <a:rPr dirty="0" sz="1800" spc="114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reemplazado.</a:t>
            </a:r>
            <a:endParaRPr sz="180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</a:pPr>
            <a:r>
              <a:rPr dirty="0" sz="1800" spc="-10">
                <a:latin typeface="Arial"/>
                <a:cs typeface="Arial"/>
              </a:rPr>
              <a:t>Secuencia de ensayo:</a:t>
            </a:r>
            <a:r>
              <a:rPr dirty="0" sz="1800" spc="6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O-t-CO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5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5"/>
              </a:spcBef>
            </a:pPr>
            <a:r>
              <a:rPr dirty="0" sz="2000" spc="5" b="1" i="1">
                <a:latin typeface="Times New Roman"/>
                <a:cs typeface="Times New Roman"/>
              </a:rPr>
              <a:t>I</a:t>
            </a:r>
            <a:r>
              <a:rPr dirty="0" baseline="-25641" sz="1950" spc="7" b="1">
                <a:latin typeface="Arial"/>
                <a:cs typeface="Arial"/>
              </a:rPr>
              <a:t>cs</a:t>
            </a:r>
            <a:r>
              <a:rPr dirty="0" sz="2000" spc="5">
                <a:latin typeface="Arial"/>
                <a:cs typeface="Arial"/>
              </a:rPr>
              <a:t>: </a:t>
            </a:r>
            <a:r>
              <a:rPr dirty="0" sz="2000">
                <a:latin typeface="Arial"/>
                <a:cs typeface="Arial"/>
              </a:rPr>
              <a:t>Capacidad de ruptura de</a:t>
            </a:r>
            <a:r>
              <a:rPr dirty="0" sz="2000" spc="-1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servicio</a:t>
            </a:r>
            <a:endParaRPr sz="2000">
              <a:latin typeface="Arial"/>
              <a:cs typeface="Arial"/>
            </a:endParaRPr>
          </a:p>
          <a:p>
            <a:pPr marL="76200" marR="2288540">
              <a:lnSpc>
                <a:spcPct val="100000"/>
              </a:lnSpc>
              <a:spcBef>
                <a:spcPts val="20"/>
              </a:spcBef>
            </a:pPr>
            <a:r>
              <a:rPr dirty="0" sz="1800" spc="-5">
                <a:latin typeface="Arial"/>
                <a:cs typeface="Arial"/>
              </a:rPr>
              <a:t>El </a:t>
            </a:r>
            <a:r>
              <a:rPr dirty="0" sz="1800" spc="-10">
                <a:latin typeface="Arial"/>
                <a:cs typeface="Arial"/>
              </a:rPr>
              <a:t>interruptor debe </a:t>
            </a:r>
            <a:r>
              <a:rPr dirty="0" sz="1800" spc="-5">
                <a:latin typeface="Arial"/>
                <a:cs typeface="Arial"/>
              </a:rPr>
              <a:t>interrumpir 3 veces </a:t>
            </a:r>
            <a:r>
              <a:rPr dirty="0" sz="1800" spc="-10">
                <a:latin typeface="Arial"/>
                <a:cs typeface="Arial"/>
              </a:rPr>
              <a:t>el </a:t>
            </a:r>
            <a:r>
              <a:rPr dirty="0" sz="1800" spc="-5">
                <a:latin typeface="Arial"/>
                <a:cs typeface="Arial"/>
              </a:rPr>
              <a:t>cortocircuito,  </a:t>
            </a:r>
            <a:r>
              <a:rPr dirty="0" sz="1800">
                <a:latin typeface="Arial"/>
                <a:cs typeface="Arial"/>
              </a:rPr>
              <a:t>y </a:t>
            </a:r>
            <a:r>
              <a:rPr dirty="0" sz="1800" spc="-10">
                <a:latin typeface="Arial"/>
                <a:cs typeface="Arial"/>
              </a:rPr>
              <a:t>seguir en funcionamiento </a:t>
            </a:r>
            <a:r>
              <a:rPr dirty="0" sz="1800" spc="-5">
                <a:latin typeface="Arial"/>
                <a:cs typeface="Arial"/>
              </a:rPr>
              <a:t>transcurridos</a:t>
            </a:r>
            <a:r>
              <a:rPr dirty="0" sz="1800" spc="7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estos.</a:t>
            </a:r>
            <a:endParaRPr sz="1800">
              <a:latin typeface="Arial"/>
              <a:cs typeface="Arial"/>
            </a:endParaRPr>
          </a:p>
          <a:p>
            <a:pPr marL="76200">
              <a:lnSpc>
                <a:spcPts val="2155"/>
              </a:lnSpc>
            </a:pPr>
            <a:r>
              <a:rPr dirty="0" sz="1800" spc="-10">
                <a:latin typeface="Arial"/>
                <a:cs typeface="Arial"/>
              </a:rPr>
              <a:t>Secuencia de ensayo:</a:t>
            </a:r>
            <a:r>
              <a:rPr dirty="0" sz="1800" spc="6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O-t-CO-t-CO</a:t>
            </a:r>
            <a:endParaRPr sz="1800">
              <a:latin typeface="Arial"/>
              <a:cs typeface="Arial"/>
            </a:endParaRPr>
          </a:p>
          <a:p>
            <a:pPr marL="75565">
              <a:lnSpc>
                <a:spcPts val="2155"/>
              </a:lnSpc>
            </a:pPr>
            <a:r>
              <a:rPr dirty="0" sz="1800" spc="-5">
                <a:latin typeface="Arial"/>
                <a:cs typeface="Arial"/>
              </a:rPr>
              <a:t>Este </a:t>
            </a:r>
            <a:r>
              <a:rPr dirty="0" sz="1800" spc="-10">
                <a:latin typeface="Arial"/>
                <a:cs typeface="Arial"/>
              </a:rPr>
              <a:t>valor puede </a:t>
            </a:r>
            <a:r>
              <a:rPr dirty="0" sz="1800" spc="-5">
                <a:latin typeface="Arial"/>
                <a:cs typeface="Arial"/>
              </a:rPr>
              <a:t>ser </a:t>
            </a:r>
            <a:r>
              <a:rPr dirty="0" sz="1800" spc="-10">
                <a:latin typeface="Arial"/>
                <a:cs typeface="Arial"/>
              </a:rPr>
              <a:t>del 25, 50, 75 </a:t>
            </a:r>
            <a:r>
              <a:rPr dirty="0" sz="1800" spc="-5">
                <a:latin typeface="Arial"/>
                <a:cs typeface="Arial"/>
              </a:rPr>
              <a:t>o </a:t>
            </a:r>
            <a:r>
              <a:rPr dirty="0" sz="1800" spc="-10">
                <a:latin typeface="Arial"/>
                <a:cs typeface="Arial"/>
              </a:rPr>
              <a:t>del 100% de </a:t>
            </a:r>
            <a:r>
              <a:rPr dirty="0" sz="1800" spc="-5">
                <a:latin typeface="Arial"/>
                <a:cs typeface="Arial"/>
              </a:rPr>
              <a:t>la</a:t>
            </a:r>
            <a:r>
              <a:rPr dirty="0" sz="1800" spc="150">
                <a:latin typeface="Arial"/>
                <a:cs typeface="Arial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I</a:t>
            </a:r>
            <a:r>
              <a:rPr dirty="0" baseline="-25462" sz="1800">
                <a:latin typeface="Arial"/>
                <a:cs typeface="Arial"/>
              </a:rPr>
              <a:t>cu</a:t>
            </a:r>
            <a:endParaRPr baseline="-25462"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5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5"/>
              </a:spcBef>
            </a:pPr>
            <a:r>
              <a:rPr dirty="0" sz="2000" spc="10" b="1" i="1">
                <a:latin typeface="Times New Roman"/>
                <a:cs typeface="Times New Roman"/>
              </a:rPr>
              <a:t>I</a:t>
            </a:r>
            <a:r>
              <a:rPr dirty="0" baseline="-25641" sz="1950" spc="15" b="1">
                <a:latin typeface="Arial"/>
                <a:cs typeface="Arial"/>
              </a:rPr>
              <a:t>cm</a:t>
            </a:r>
            <a:r>
              <a:rPr dirty="0" sz="2000" spc="10">
                <a:latin typeface="Arial"/>
                <a:cs typeface="Arial"/>
              </a:rPr>
              <a:t>: </a:t>
            </a:r>
            <a:r>
              <a:rPr dirty="0" sz="2000">
                <a:latin typeface="Arial"/>
                <a:cs typeface="Arial"/>
              </a:rPr>
              <a:t>Capacidad de ruptura de cresta </a:t>
            </a:r>
            <a:r>
              <a:rPr dirty="0" sz="1800">
                <a:latin typeface="Arial"/>
                <a:cs typeface="Arial"/>
              </a:rPr>
              <a:t>= </a:t>
            </a:r>
            <a:r>
              <a:rPr dirty="0" sz="1800" spc="-5" i="1">
                <a:latin typeface="Times New Roman"/>
                <a:cs typeface="Times New Roman"/>
              </a:rPr>
              <a:t>I</a:t>
            </a:r>
            <a:r>
              <a:rPr dirty="0" baseline="-25462" sz="1800" spc="-7">
                <a:latin typeface="Arial"/>
                <a:cs typeface="Arial"/>
              </a:rPr>
              <a:t>cu </a:t>
            </a:r>
            <a:r>
              <a:rPr dirty="0" sz="1800">
                <a:latin typeface="Arial"/>
                <a:cs typeface="Arial"/>
              </a:rPr>
              <a:t>x </a:t>
            </a:r>
            <a:r>
              <a:rPr dirty="0" sz="1800" spc="-5">
                <a:latin typeface="Arial"/>
                <a:cs typeface="Arial"/>
              </a:rPr>
              <a:t>√2 </a:t>
            </a:r>
            <a:r>
              <a:rPr dirty="0" sz="1800">
                <a:latin typeface="Arial"/>
                <a:cs typeface="Arial"/>
              </a:rPr>
              <a:t>x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(R/X)</a:t>
            </a:r>
            <a:endParaRPr sz="1800">
              <a:latin typeface="Arial"/>
              <a:cs typeface="Arial"/>
            </a:endParaRPr>
          </a:p>
          <a:p>
            <a:pPr marL="75565" marR="43180">
              <a:lnSpc>
                <a:spcPct val="100000"/>
              </a:lnSpc>
              <a:spcBef>
                <a:spcPts val="15"/>
              </a:spcBef>
            </a:pPr>
            <a:r>
              <a:rPr dirty="0" sz="1800" spc="-5">
                <a:latin typeface="Arial"/>
                <a:cs typeface="Arial"/>
              </a:rPr>
              <a:t>Este </a:t>
            </a:r>
            <a:r>
              <a:rPr dirty="0" sz="1800" spc="-10">
                <a:latin typeface="Arial"/>
                <a:cs typeface="Arial"/>
              </a:rPr>
              <a:t>valor </a:t>
            </a:r>
            <a:r>
              <a:rPr dirty="0" sz="1800" spc="-5">
                <a:latin typeface="Arial"/>
                <a:cs typeface="Arial"/>
              </a:rPr>
              <a:t>solo lo </a:t>
            </a:r>
            <a:r>
              <a:rPr dirty="0" sz="1800" spc="-10">
                <a:latin typeface="Arial"/>
                <a:cs typeface="Arial"/>
              </a:rPr>
              <a:t>poseen los interruptores de paso por </a:t>
            </a:r>
            <a:r>
              <a:rPr dirty="0" sz="1800" spc="-5">
                <a:latin typeface="Arial"/>
                <a:cs typeface="Arial"/>
              </a:rPr>
              <a:t>cero (no limitadores).  </a:t>
            </a:r>
            <a:r>
              <a:rPr dirty="0" sz="1800" spc="-10">
                <a:latin typeface="Arial"/>
                <a:cs typeface="Arial"/>
              </a:rPr>
              <a:t>Los interruptores limitadores no poseen </a:t>
            </a:r>
            <a:r>
              <a:rPr dirty="0" sz="1800" i="1">
                <a:latin typeface="Times New Roman"/>
                <a:cs typeface="Times New Roman"/>
              </a:rPr>
              <a:t>I</a:t>
            </a:r>
            <a:r>
              <a:rPr dirty="0" baseline="-25462" sz="1800">
                <a:latin typeface="Arial"/>
                <a:cs typeface="Arial"/>
              </a:rPr>
              <a:t>cm</a:t>
            </a:r>
            <a:r>
              <a:rPr dirty="0" sz="1800">
                <a:latin typeface="Arial"/>
                <a:cs typeface="Arial"/>
              </a:rPr>
              <a:t>, </a:t>
            </a:r>
            <a:r>
              <a:rPr dirty="0" sz="1800" spc="-15">
                <a:latin typeface="Arial"/>
                <a:cs typeface="Arial"/>
              </a:rPr>
              <a:t>ya </a:t>
            </a:r>
            <a:r>
              <a:rPr dirty="0" sz="1800" spc="-10">
                <a:latin typeface="Arial"/>
                <a:cs typeface="Arial"/>
              </a:rPr>
              <a:t>que nunca </a:t>
            </a:r>
            <a:r>
              <a:rPr dirty="0" sz="1800" spc="-5">
                <a:latin typeface="Arial"/>
                <a:cs typeface="Arial"/>
              </a:rPr>
              <a:t>están </a:t>
            </a:r>
            <a:r>
              <a:rPr dirty="0" sz="1800" spc="-10">
                <a:latin typeface="Arial"/>
                <a:cs typeface="Arial"/>
              </a:rPr>
              <a:t>sometidos  </a:t>
            </a:r>
            <a:r>
              <a:rPr dirty="0" sz="1800" spc="-5">
                <a:latin typeface="Arial"/>
                <a:cs typeface="Arial"/>
              </a:rPr>
              <a:t>a este </a:t>
            </a:r>
            <a:r>
              <a:rPr dirty="0" sz="1800" spc="-10">
                <a:latin typeface="Arial"/>
                <a:cs typeface="Arial"/>
              </a:rPr>
              <a:t>valor de </a:t>
            </a:r>
            <a:r>
              <a:rPr dirty="0" sz="1800" spc="-5">
                <a:latin typeface="Arial"/>
                <a:cs typeface="Arial"/>
              </a:rPr>
              <a:t>corriente </a:t>
            </a:r>
            <a:r>
              <a:rPr dirty="0" sz="1800" spc="-10">
                <a:latin typeface="Arial"/>
                <a:cs typeface="Arial"/>
              </a:rPr>
              <a:t>de</a:t>
            </a:r>
            <a:r>
              <a:rPr dirty="0" sz="1800" spc="2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cortocircuito.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fade thruBlk="0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09645">
              <a:lnSpc>
                <a:spcPct val="100000"/>
              </a:lnSpc>
              <a:spcBef>
                <a:spcPts val="95"/>
              </a:spcBef>
            </a:pPr>
            <a:r>
              <a:rPr dirty="0" sz="2800" spc="5">
                <a:latin typeface="Times New Roman"/>
                <a:cs typeface="Times New Roman"/>
              </a:rPr>
              <a:t>I</a:t>
            </a:r>
            <a:r>
              <a:rPr dirty="0" baseline="-25525" sz="2775" spc="7"/>
              <a:t>B </a:t>
            </a:r>
            <a:r>
              <a:rPr dirty="0" sz="2400" i="0">
                <a:latin typeface="Arial"/>
                <a:cs typeface="Arial"/>
              </a:rPr>
              <a:t>≤ </a:t>
            </a:r>
            <a:r>
              <a:rPr dirty="0" sz="2800" spc="5">
                <a:latin typeface="Times New Roman"/>
                <a:cs typeface="Times New Roman"/>
              </a:rPr>
              <a:t>I</a:t>
            </a:r>
            <a:r>
              <a:rPr dirty="0" baseline="-25525" sz="2775" spc="7"/>
              <a:t>n </a:t>
            </a:r>
            <a:r>
              <a:rPr dirty="0" sz="2400" i="0">
                <a:latin typeface="Arial"/>
                <a:cs typeface="Arial"/>
              </a:rPr>
              <a:t>≤</a:t>
            </a:r>
            <a:r>
              <a:rPr dirty="0" sz="2400" spc="-355" i="0">
                <a:latin typeface="Arial"/>
                <a:cs typeface="Arial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I</a:t>
            </a:r>
            <a:r>
              <a:rPr dirty="0" baseline="-25525" sz="2775"/>
              <a:t>z</a:t>
            </a:r>
            <a:endParaRPr baseline="-25525" sz="2775">
              <a:latin typeface="Times New Roman"/>
              <a:cs typeface="Times New Roman"/>
            </a:endParaRPr>
          </a:p>
          <a:p>
            <a:pPr marL="140970"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L="3509645">
              <a:lnSpc>
                <a:spcPct val="100000"/>
              </a:lnSpc>
            </a:pPr>
            <a:r>
              <a:rPr dirty="0" sz="2800" spc="5">
                <a:latin typeface="Times New Roman"/>
                <a:cs typeface="Times New Roman"/>
              </a:rPr>
              <a:t>I</a:t>
            </a:r>
            <a:r>
              <a:rPr dirty="0" baseline="-25525" sz="2775" spc="7"/>
              <a:t>2 </a:t>
            </a:r>
            <a:r>
              <a:rPr dirty="0" sz="2400" i="0">
                <a:latin typeface="Arial"/>
                <a:cs typeface="Arial"/>
              </a:rPr>
              <a:t>≤ </a:t>
            </a:r>
            <a:r>
              <a:rPr dirty="0" sz="2400" spc="-5" i="0">
                <a:latin typeface="Arial"/>
                <a:cs typeface="Arial"/>
              </a:rPr>
              <a:t>1,45 </a:t>
            </a:r>
            <a:r>
              <a:rPr dirty="0" sz="2400" i="0">
                <a:latin typeface="Arial"/>
                <a:cs typeface="Arial"/>
              </a:rPr>
              <a:t>x</a:t>
            </a:r>
            <a:r>
              <a:rPr dirty="0" sz="2400" spc="-85" i="0">
                <a:latin typeface="Arial"/>
                <a:cs typeface="Arial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I</a:t>
            </a:r>
            <a:r>
              <a:rPr dirty="0" baseline="-25525" sz="2775"/>
              <a:t>z</a:t>
            </a:r>
            <a:endParaRPr baseline="-25525" sz="2775">
              <a:latin typeface="Times New Roman"/>
              <a:cs typeface="Times New Roman"/>
            </a:endParaRPr>
          </a:p>
          <a:p>
            <a:pPr marL="140970">
              <a:lnSpc>
                <a:spcPct val="100000"/>
              </a:lnSpc>
              <a:spcBef>
                <a:spcPts val="30"/>
              </a:spcBef>
            </a:pPr>
            <a:endParaRPr sz="4250">
              <a:latin typeface="Times New Roman"/>
              <a:cs typeface="Times New Roman"/>
            </a:endParaRPr>
          </a:p>
          <a:p>
            <a:pPr marL="19177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I</a:t>
            </a:r>
            <a:r>
              <a:rPr dirty="0" baseline="-25462" sz="1800"/>
              <a:t>B </a:t>
            </a:r>
            <a:r>
              <a:rPr dirty="0" sz="1800" i="0">
                <a:latin typeface="Arial"/>
                <a:cs typeface="Arial"/>
              </a:rPr>
              <a:t>= </a:t>
            </a:r>
            <a:r>
              <a:rPr dirty="0" sz="1800" spc="-5" i="0">
                <a:latin typeface="Arial"/>
                <a:cs typeface="Arial"/>
              </a:rPr>
              <a:t>Corriente </a:t>
            </a:r>
            <a:r>
              <a:rPr dirty="0" sz="1800" spc="-10" i="0">
                <a:latin typeface="Arial"/>
                <a:cs typeface="Arial"/>
              </a:rPr>
              <a:t>de</a:t>
            </a:r>
            <a:r>
              <a:rPr dirty="0" sz="1800" spc="-175" i="0">
                <a:latin typeface="Arial"/>
                <a:cs typeface="Arial"/>
              </a:rPr>
              <a:t> </a:t>
            </a:r>
            <a:r>
              <a:rPr dirty="0" sz="1800" spc="-10" i="0">
                <a:latin typeface="Arial"/>
                <a:cs typeface="Arial"/>
              </a:rPr>
              <a:t>proyecto.</a:t>
            </a:r>
            <a:endParaRPr sz="1800">
              <a:latin typeface="Arial"/>
              <a:cs typeface="Arial"/>
            </a:endParaRPr>
          </a:p>
          <a:p>
            <a:pPr marL="191770">
              <a:lnSpc>
                <a:spcPct val="100000"/>
              </a:lnSpc>
              <a:spcBef>
                <a:spcPts val="434"/>
              </a:spcBef>
            </a:pPr>
            <a:r>
              <a:rPr dirty="0" sz="1800" spc="-5">
                <a:latin typeface="Times New Roman"/>
                <a:cs typeface="Times New Roman"/>
              </a:rPr>
              <a:t>I</a:t>
            </a:r>
            <a:r>
              <a:rPr dirty="0" baseline="-25462" sz="1800" spc="-7"/>
              <a:t>n </a:t>
            </a:r>
            <a:r>
              <a:rPr dirty="0" sz="1800" i="0">
                <a:latin typeface="Arial"/>
                <a:cs typeface="Arial"/>
              </a:rPr>
              <a:t>= </a:t>
            </a:r>
            <a:r>
              <a:rPr dirty="0" sz="1800" spc="-5" i="0">
                <a:latin typeface="Arial"/>
                <a:cs typeface="Arial"/>
              </a:rPr>
              <a:t>Corriente </a:t>
            </a:r>
            <a:r>
              <a:rPr dirty="0" sz="1800" spc="-10" i="0">
                <a:latin typeface="Arial"/>
                <a:cs typeface="Arial"/>
              </a:rPr>
              <a:t>asignada </a:t>
            </a:r>
            <a:r>
              <a:rPr dirty="0" sz="1800" spc="-5" i="0">
                <a:latin typeface="Arial"/>
                <a:cs typeface="Arial"/>
              </a:rPr>
              <a:t>o </a:t>
            </a:r>
            <a:r>
              <a:rPr dirty="0" sz="1800" spc="-10" i="0">
                <a:latin typeface="Arial"/>
                <a:cs typeface="Arial"/>
              </a:rPr>
              <a:t>nominal del </a:t>
            </a:r>
            <a:r>
              <a:rPr dirty="0" sz="1800" spc="-5" i="0">
                <a:latin typeface="Arial"/>
                <a:cs typeface="Arial"/>
              </a:rPr>
              <a:t>dispositivo </a:t>
            </a:r>
            <a:r>
              <a:rPr dirty="0" sz="1800" spc="-10" i="0">
                <a:latin typeface="Arial"/>
                <a:cs typeface="Arial"/>
              </a:rPr>
              <a:t>de</a:t>
            </a:r>
            <a:r>
              <a:rPr dirty="0" sz="1800" spc="-55" i="0">
                <a:latin typeface="Arial"/>
                <a:cs typeface="Arial"/>
              </a:rPr>
              <a:t> </a:t>
            </a:r>
            <a:r>
              <a:rPr dirty="0" sz="1800" spc="-10" i="0">
                <a:latin typeface="Arial"/>
                <a:cs typeface="Arial"/>
              </a:rPr>
              <a:t>protección.</a:t>
            </a:r>
            <a:endParaRPr sz="1800">
              <a:latin typeface="Arial"/>
              <a:cs typeface="Arial"/>
            </a:endParaRPr>
          </a:p>
          <a:p>
            <a:pPr marL="191770">
              <a:lnSpc>
                <a:spcPct val="100000"/>
              </a:lnSpc>
              <a:spcBef>
                <a:spcPts val="430"/>
              </a:spcBef>
            </a:pPr>
            <a:r>
              <a:rPr dirty="0" sz="1800" spc="-5">
                <a:latin typeface="Times New Roman"/>
                <a:cs typeface="Times New Roman"/>
              </a:rPr>
              <a:t>I</a:t>
            </a:r>
            <a:r>
              <a:rPr dirty="0" baseline="-25462" sz="1800" spc="-7"/>
              <a:t>z </a:t>
            </a:r>
            <a:r>
              <a:rPr dirty="0" sz="1800" i="0">
                <a:latin typeface="Arial"/>
                <a:cs typeface="Arial"/>
              </a:rPr>
              <a:t>= </a:t>
            </a:r>
            <a:r>
              <a:rPr dirty="0" sz="1800" spc="-5" i="0">
                <a:latin typeface="Arial"/>
                <a:cs typeface="Arial"/>
              </a:rPr>
              <a:t>Corriente </a:t>
            </a:r>
            <a:r>
              <a:rPr dirty="0" sz="1800" spc="-10" i="0">
                <a:latin typeface="Arial"/>
                <a:cs typeface="Arial"/>
              </a:rPr>
              <a:t>admisible por los cables </a:t>
            </a:r>
            <a:r>
              <a:rPr dirty="0" sz="1800" spc="-5" i="0">
                <a:latin typeface="Arial"/>
                <a:cs typeface="Arial"/>
              </a:rPr>
              <a:t>a </a:t>
            </a:r>
            <a:r>
              <a:rPr dirty="0" sz="1800" spc="-10" i="0">
                <a:latin typeface="Arial"/>
                <a:cs typeface="Arial"/>
              </a:rPr>
              <a:t>proteger en régimen</a:t>
            </a:r>
            <a:r>
              <a:rPr dirty="0" sz="1800" spc="25" i="0">
                <a:latin typeface="Arial"/>
                <a:cs typeface="Arial"/>
              </a:rPr>
              <a:t> </a:t>
            </a:r>
            <a:r>
              <a:rPr dirty="0" sz="1800" spc="-10" i="0">
                <a:latin typeface="Arial"/>
                <a:cs typeface="Arial"/>
              </a:rPr>
              <a:t>permanente.</a:t>
            </a:r>
            <a:endParaRPr sz="1800">
              <a:latin typeface="Arial"/>
              <a:cs typeface="Arial"/>
            </a:endParaRPr>
          </a:p>
          <a:p>
            <a:pPr marL="635000" marR="43180" indent="-443865">
              <a:lnSpc>
                <a:spcPct val="120000"/>
              </a:lnSpc>
            </a:pPr>
            <a:r>
              <a:rPr dirty="0" sz="1800" spc="-5">
                <a:latin typeface="Times New Roman"/>
                <a:cs typeface="Times New Roman"/>
              </a:rPr>
              <a:t>I</a:t>
            </a:r>
            <a:r>
              <a:rPr dirty="0" baseline="-25462" sz="1800" spc="-7"/>
              <a:t>2 </a:t>
            </a:r>
            <a:r>
              <a:rPr dirty="0" sz="1800" i="0">
                <a:latin typeface="Arial"/>
                <a:cs typeface="Arial"/>
              </a:rPr>
              <a:t>= </a:t>
            </a:r>
            <a:r>
              <a:rPr dirty="0" sz="1800" spc="-5" i="0">
                <a:latin typeface="Arial"/>
                <a:cs typeface="Arial"/>
              </a:rPr>
              <a:t>Corriente </a:t>
            </a:r>
            <a:r>
              <a:rPr dirty="0" sz="1800" spc="-10" i="0">
                <a:latin typeface="Arial"/>
                <a:cs typeface="Arial"/>
              </a:rPr>
              <a:t>que asegure el </a:t>
            </a:r>
            <a:r>
              <a:rPr dirty="0" sz="1800" spc="-5" i="0">
                <a:latin typeface="Arial"/>
                <a:cs typeface="Arial"/>
              </a:rPr>
              <a:t>efectivo </a:t>
            </a:r>
            <a:r>
              <a:rPr dirty="0" sz="1800" spc="-10" i="0">
                <a:latin typeface="Arial"/>
                <a:cs typeface="Arial"/>
              </a:rPr>
              <a:t>funcionamiento del </a:t>
            </a:r>
            <a:r>
              <a:rPr dirty="0" sz="1800" spc="-5" i="0">
                <a:latin typeface="Arial"/>
                <a:cs typeface="Arial"/>
              </a:rPr>
              <a:t>dispositivo </a:t>
            </a:r>
            <a:r>
              <a:rPr dirty="0" sz="1800" spc="-10" i="0">
                <a:latin typeface="Arial"/>
                <a:cs typeface="Arial"/>
              </a:rPr>
              <a:t>de protección  en el </a:t>
            </a:r>
            <a:r>
              <a:rPr dirty="0" sz="1800" spc="-5" i="0">
                <a:latin typeface="Arial"/>
                <a:cs typeface="Arial"/>
              </a:rPr>
              <a:t>tiempo </a:t>
            </a:r>
            <a:r>
              <a:rPr dirty="0" sz="1800" spc="-10" i="0">
                <a:latin typeface="Arial"/>
                <a:cs typeface="Arial"/>
              </a:rPr>
              <a:t>convencional en las condiciones definidas. </a:t>
            </a:r>
            <a:r>
              <a:rPr dirty="0" sz="1800" spc="-5" b="1" i="0">
                <a:latin typeface="Arial"/>
                <a:cs typeface="Arial"/>
              </a:rPr>
              <a:t>(</a:t>
            </a:r>
            <a:r>
              <a:rPr dirty="0" sz="1800" spc="-5" b="1">
                <a:latin typeface="Times New Roman"/>
                <a:cs typeface="Times New Roman"/>
              </a:rPr>
              <a:t>I</a:t>
            </a:r>
            <a:r>
              <a:rPr dirty="0" baseline="-25462" sz="1800" spc="-7" b="1">
                <a:latin typeface="Arial"/>
                <a:cs typeface="Arial"/>
              </a:rPr>
              <a:t>2 </a:t>
            </a:r>
            <a:r>
              <a:rPr dirty="0" sz="1800" b="1" i="0">
                <a:latin typeface="Arial"/>
                <a:cs typeface="Arial"/>
              </a:rPr>
              <a:t>= </a:t>
            </a:r>
            <a:r>
              <a:rPr dirty="0" sz="1800" spc="-10" b="1" i="0">
                <a:latin typeface="Arial"/>
                <a:cs typeface="Arial"/>
              </a:rPr>
              <a:t>1,45 </a:t>
            </a:r>
            <a:r>
              <a:rPr dirty="0" sz="1800" spc="-5" b="1" i="0">
                <a:latin typeface="Arial"/>
                <a:cs typeface="Arial"/>
              </a:rPr>
              <a:t>x </a:t>
            </a:r>
            <a:r>
              <a:rPr dirty="0" sz="1800" spc="-5" b="1">
                <a:latin typeface="Times New Roman"/>
                <a:cs typeface="Times New Roman"/>
              </a:rPr>
              <a:t>I</a:t>
            </a:r>
            <a:r>
              <a:rPr dirty="0" baseline="-25462" sz="1800" spc="-7" b="1">
                <a:latin typeface="Arial"/>
                <a:cs typeface="Arial"/>
              </a:rPr>
              <a:t>n</a:t>
            </a:r>
            <a:r>
              <a:rPr dirty="0" baseline="-25462" sz="1800" spc="382" b="1">
                <a:latin typeface="Arial"/>
                <a:cs typeface="Arial"/>
              </a:rPr>
              <a:t> </a:t>
            </a:r>
            <a:r>
              <a:rPr dirty="0" sz="1800" b="1" i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12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539750">
              <a:lnSpc>
                <a:spcPct val="100000"/>
              </a:lnSpc>
              <a:spcBef>
                <a:spcPts val="105"/>
              </a:spcBef>
            </a:pPr>
            <a:r>
              <a:rPr dirty="0"/>
              <a:t>Interruptores</a:t>
            </a:r>
            <a:r>
              <a:rPr dirty="0" spc="-70"/>
              <a:t> </a:t>
            </a:r>
            <a:r>
              <a:rPr dirty="0"/>
              <a:t>automáticos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750" y="1341437"/>
            <a:ext cx="8204200" cy="403225"/>
          </a:xfrm>
          <a:prstGeom prst="rect">
            <a:avLst/>
          </a:prstGeom>
          <a:solidFill>
            <a:srgbClr val="006487"/>
          </a:solidFill>
        </p:spPr>
        <p:txBody>
          <a:bodyPr wrap="square" lIns="0" tIns="349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Selección del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dispositivo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8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protección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fade thruBlk="0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8828" y="3212147"/>
            <a:ext cx="2464435" cy="2587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72440" marR="457200">
              <a:lnSpc>
                <a:spcPct val="150000"/>
              </a:lnSpc>
              <a:spcBef>
                <a:spcPts val="100"/>
              </a:spcBef>
            </a:pPr>
            <a:r>
              <a:rPr dirty="0" sz="2400" spc="-5" i="1">
                <a:latin typeface="Times New Roman"/>
                <a:cs typeface="Times New Roman"/>
              </a:rPr>
              <a:t>I</a:t>
            </a:r>
            <a:r>
              <a:rPr dirty="0" baseline="-24305" sz="2400" spc="-7" i="1">
                <a:latin typeface="Arial"/>
                <a:cs typeface="Arial"/>
              </a:rPr>
              <a:t>B </a:t>
            </a:r>
            <a:r>
              <a:rPr dirty="0" sz="2400">
                <a:latin typeface="Arial"/>
                <a:cs typeface="Arial"/>
              </a:rPr>
              <a:t>≤ </a:t>
            </a:r>
            <a:r>
              <a:rPr dirty="0" sz="2400" spc="-5" i="1">
                <a:latin typeface="Times New Roman"/>
                <a:cs typeface="Times New Roman"/>
              </a:rPr>
              <a:t>I</a:t>
            </a:r>
            <a:r>
              <a:rPr dirty="0" baseline="-24305" sz="2400" spc="-7" i="1">
                <a:latin typeface="Arial"/>
                <a:cs typeface="Arial"/>
              </a:rPr>
              <a:t>n </a:t>
            </a:r>
            <a:r>
              <a:rPr dirty="0" sz="2400">
                <a:latin typeface="Arial"/>
                <a:cs typeface="Arial"/>
              </a:rPr>
              <a:t>≤ </a:t>
            </a:r>
            <a:r>
              <a:rPr dirty="0" sz="2400" spc="5" i="1">
                <a:latin typeface="Times New Roman"/>
                <a:cs typeface="Times New Roman"/>
              </a:rPr>
              <a:t>I</a:t>
            </a:r>
            <a:r>
              <a:rPr dirty="0" baseline="-24305" sz="2400" spc="7" i="1">
                <a:latin typeface="Arial"/>
                <a:cs typeface="Arial"/>
              </a:rPr>
              <a:t>z  </a:t>
            </a:r>
            <a:r>
              <a:rPr dirty="0" sz="2400" spc="-5" i="1">
                <a:latin typeface="Times New Roman"/>
                <a:cs typeface="Times New Roman"/>
              </a:rPr>
              <a:t>I</a:t>
            </a:r>
            <a:r>
              <a:rPr dirty="0" baseline="-24305" sz="2400" spc="-7" i="1">
                <a:latin typeface="Arial"/>
                <a:cs typeface="Arial"/>
              </a:rPr>
              <a:t>2 </a:t>
            </a:r>
            <a:r>
              <a:rPr dirty="0" sz="2400">
                <a:latin typeface="Arial"/>
                <a:cs typeface="Arial"/>
              </a:rPr>
              <a:t>≤ </a:t>
            </a:r>
            <a:r>
              <a:rPr dirty="0" sz="2000" spc="-5">
                <a:latin typeface="Arial"/>
                <a:cs typeface="Arial"/>
              </a:rPr>
              <a:t>1,45 </a:t>
            </a:r>
            <a:r>
              <a:rPr dirty="0" sz="2000">
                <a:latin typeface="Arial"/>
                <a:cs typeface="Arial"/>
              </a:rPr>
              <a:t>x</a:t>
            </a:r>
            <a:r>
              <a:rPr dirty="0" sz="2000" spc="-225">
                <a:latin typeface="Arial"/>
                <a:cs typeface="Arial"/>
              </a:rPr>
              <a:t> </a:t>
            </a:r>
            <a:r>
              <a:rPr dirty="0" sz="2400" spc="-5" i="1">
                <a:latin typeface="Times New Roman"/>
                <a:cs typeface="Times New Roman"/>
              </a:rPr>
              <a:t>I</a:t>
            </a:r>
            <a:r>
              <a:rPr dirty="0" baseline="-24305" sz="2400" spc="-7" i="1">
                <a:latin typeface="Arial"/>
                <a:cs typeface="Arial"/>
              </a:rPr>
              <a:t>z</a:t>
            </a:r>
            <a:endParaRPr baseline="-24305" sz="2400">
              <a:latin typeface="Arial"/>
              <a:cs typeface="Arial"/>
            </a:endParaRPr>
          </a:p>
          <a:p>
            <a:pPr algn="ctr">
              <a:lnSpc>
                <a:spcPts val="3245"/>
              </a:lnSpc>
              <a:spcBef>
                <a:spcPts val="5"/>
              </a:spcBef>
            </a:pPr>
            <a:r>
              <a:rPr dirty="0" sz="2800" spc="-5">
                <a:latin typeface="Wingdings"/>
                <a:cs typeface="Wingdings"/>
              </a:rPr>
              <a:t></a:t>
            </a:r>
            <a:endParaRPr sz="2800">
              <a:latin typeface="Wingdings"/>
              <a:cs typeface="Wingdings"/>
            </a:endParaRPr>
          </a:p>
          <a:p>
            <a:pPr algn="ctr">
              <a:lnSpc>
                <a:spcPts val="3245"/>
              </a:lnSpc>
            </a:pPr>
            <a:r>
              <a:rPr dirty="0" sz="2000">
                <a:latin typeface="Arial"/>
                <a:cs typeface="Arial"/>
              </a:rPr>
              <a:t>16</a:t>
            </a:r>
            <a:r>
              <a:rPr dirty="0" sz="2000" spc="-1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≤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16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≤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20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800" spc="-5">
                <a:latin typeface="Wingdings"/>
                <a:cs typeface="Wingdings"/>
              </a:rPr>
              <a:t></a:t>
            </a:r>
            <a:endParaRPr sz="2800">
              <a:latin typeface="Wingdings"/>
              <a:cs typeface="Wingdings"/>
            </a:endParaRPr>
          </a:p>
          <a:p>
            <a:pPr algn="ctr">
              <a:lnSpc>
                <a:spcPct val="100000"/>
              </a:lnSpc>
              <a:spcBef>
                <a:spcPts val="1680"/>
              </a:spcBef>
            </a:pPr>
            <a:r>
              <a:rPr dirty="0" sz="2000" spc="-5">
                <a:latin typeface="Arial"/>
                <a:cs typeface="Arial"/>
              </a:rPr>
              <a:t>23,2</a:t>
            </a:r>
            <a:r>
              <a:rPr dirty="0" sz="2000" spc="-1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≤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29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800" spc="-5">
                <a:latin typeface="Wingdings"/>
                <a:cs typeface="Wingdings"/>
              </a:rPr>
              <a:t></a:t>
            </a:r>
            <a:endParaRPr sz="2800">
              <a:latin typeface="Wingdings"/>
              <a:cs typeface="Wingding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13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1325" y="1797716"/>
            <a:ext cx="5138420" cy="148209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30"/>
              </a:spcBef>
            </a:pPr>
            <a:r>
              <a:rPr dirty="0" sz="1800" i="1">
                <a:latin typeface="Times New Roman"/>
                <a:cs typeface="Times New Roman"/>
              </a:rPr>
              <a:t>I</a:t>
            </a:r>
            <a:r>
              <a:rPr dirty="0" baseline="-25462" sz="1800" i="1">
                <a:latin typeface="Arial"/>
                <a:cs typeface="Arial"/>
              </a:rPr>
              <a:t>B </a:t>
            </a:r>
            <a:r>
              <a:rPr dirty="0" sz="1600" spc="-5">
                <a:latin typeface="Arial"/>
                <a:cs typeface="Arial"/>
              </a:rPr>
              <a:t>= </a:t>
            </a:r>
            <a:r>
              <a:rPr dirty="0" sz="1600" spc="-5" b="1">
                <a:latin typeface="Arial"/>
                <a:cs typeface="Arial"/>
              </a:rPr>
              <a:t>16 A </a:t>
            </a:r>
            <a:r>
              <a:rPr dirty="0" sz="1600" spc="-5">
                <a:latin typeface="Wingdings"/>
                <a:cs typeface="Wingdings"/>
              </a:rPr>
              <a:t>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Arial"/>
                <a:cs typeface="Arial"/>
              </a:rPr>
              <a:t>Según consumo de cargas del</a:t>
            </a:r>
            <a:r>
              <a:rPr dirty="0" sz="1600" spc="1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circuito</a:t>
            </a:r>
            <a:endParaRPr sz="16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34"/>
              </a:spcBef>
            </a:pPr>
            <a:r>
              <a:rPr dirty="0" sz="1800" spc="-5" i="1">
                <a:latin typeface="Times New Roman"/>
                <a:cs typeface="Times New Roman"/>
              </a:rPr>
              <a:t>I</a:t>
            </a:r>
            <a:r>
              <a:rPr dirty="0" baseline="-25462" sz="1800" spc="-7" i="1">
                <a:latin typeface="Arial"/>
                <a:cs typeface="Arial"/>
              </a:rPr>
              <a:t>n </a:t>
            </a:r>
            <a:r>
              <a:rPr dirty="0" sz="1600" spc="-5">
                <a:latin typeface="Arial"/>
                <a:cs typeface="Arial"/>
              </a:rPr>
              <a:t>= </a:t>
            </a:r>
            <a:r>
              <a:rPr dirty="0" sz="1600" spc="-5" b="1">
                <a:latin typeface="Arial"/>
                <a:cs typeface="Arial"/>
              </a:rPr>
              <a:t>16 A </a:t>
            </a:r>
            <a:r>
              <a:rPr dirty="0" sz="1600" spc="-5">
                <a:latin typeface="Wingdings"/>
                <a:cs typeface="Wingdings"/>
              </a:rPr>
              <a:t>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Arial"/>
                <a:cs typeface="Arial"/>
              </a:rPr>
              <a:t>Pequeño interruptor termomagnético</a:t>
            </a:r>
            <a:r>
              <a:rPr dirty="0" sz="1600" spc="-12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(MCB)</a:t>
            </a:r>
            <a:endParaRPr sz="16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30"/>
              </a:spcBef>
            </a:pPr>
            <a:r>
              <a:rPr dirty="0" sz="1800" i="1">
                <a:latin typeface="Times New Roman"/>
                <a:cs typeface="Times New Roman"/>
              </a:rPr>
              <a:t>I</a:t>
            </a:r>
            <a:r>
              <a:rPr dirty="0" baseline="-25462" sz="1800" i="1">
                <a:latin typeface="Arial"/>
                <a:cs typeface="Arial"/>
              </a:rPr>
              <a:t>z </a:t>
            </a:r>
            <a:r>
              <a:rPr dirty="0" sz="1600" spc="-5">
                <a:latin typeface="Arial"/>
                <a:cs typeface="Arial"/>
              </a:rPr>
              <a:t>= </a:t>
            </a:r>
            <a:r>
              <a:rPr dirty="0" sz="1600" spc="-5" b="1">
                <a:latin typeface="Arial"/>
                <a:cs typeface="Arial"/>
              </a:rPr>
              <a:t>20 A </a:t>
            </a:r>
            <a:r>
              <a:rPr dirty="0" sz="1600" spc="-5">
                <a:latin typeface="Wingdings"/>
                <a:cs typeface="Wingdings"/>
              </a:rPr>
              <a:t>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Arial"/>
                <a:cs typeface="Arial"/>
              </a:rPr>
              <a:t>Cable 2,5 mm², </a:t>
            </a:r>
            <a:r>
              <a:rPr dirty="0" sz="1800" spc="-5" i="1">
                <a:latin typeface="Times New Roman"/>
                <a:cs typeface="Times New Roman"/>
              </a:rPr>
              <a:t>t</a:t>
            </a:r>
            <a:r>
              <a:rPr dirty="0" baseline="-20833" sz="1800" spc="-7">
                <a:latin typeface="Arial"/>
                <a:cs typeface="Arial"/>
              </a:rPr>
              <a:t>a </a:t>
            </a:r>
            <a:r>
              <a:rPr dirty="0" sz="1600" spc="-5">
                <a:latin typeface="Arial"/>
                <a:cs typeface="Arial"/>
              </a:rPr>
              <a:t>=</a:t>
            </a:r>
            <a:r>
              <a:rPr dirty="0" sz="1600" spc="-11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40</a:t>
            </a:r>
            <a:r>
              <a:rPr dirty="0" sz="1600" spc="-5">
                <a:latin typeface="Times New Roman"/>
                <a:cs typeface="Times New Roman"/>
              </a:rPr>
              <a:t>°</a:t>
            </a:r>
            <a:r>
              <a:rPr dirty="0" sz="1600" spc="-5">
                <a:latin typeface="Arial"/>
                <a:cs typeface="Arial"/>
              </a:rPr>
              <a:t>C)</a:t>
            </a:r>
            <a:endParaRPr sz="16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535"/>
              </a:spcBef>
            </a:pPr>
            <a:r>
              <a:rPr dirty="0" sz="1800" spc="-5" i="1">
                <a:latin typeface="Times New Roman"/>
                <a:cs typeface="Times New Roman"/>
              </a:rPr>
              <a:t>I</a:t>
            </a:r>
            <a:r>
              <a:rPr dirty="0" baseline="-25462" sz="1800" spc="-7" i="1">
                <a:latin typeface="Arial"/>
                <a:cs typeface="Arial"/>
              </a:rPr>
              <a:t>2 </a:t>
            </a:r>
            <a:r>
              <a:rPr dirty="0" sz="1600" spc="-5">
                <a:latin typeface="Arial"/>
                <a:cs typeface="Arial"/>
              </a:rPr>
              <a:t>= </a:t>
            </a:r>
            <a:r>
              <a:rPr dirty="0" sz="1800" spc="-5" i="1">
                <a:latin typeface="Times New Roman"/>
                <a:cs typeface="Times New Roman"/>
              </a:rPr>
              <a:t>I</a:t>
            </a:r>
            <a:r>
              <a:rPr dirty="0" baseline="-20833" sz="1800" spc="-7" i="1">
                <a:latin typeface="Arial"/>
                <a:cs typeface="Arial"/>
              </a:rPr>
              <a:t>n </a:t>
            </a:r>
            <a:r>
              <a:rPr dirty="0" sz="1600" spc="-5">
                <a:latin typeface="Arial"/>
                <a:cs typeface="Arial"/>
              </a:rPr>
              <a:t>x 1,45 = 16 A x 1,45 = </a:t>
            </a:r>
            <a:r>
              <a:rPr dirty="0" sz="1600" spc="-5" b="1">
                <a:latin typeface="Arial"/>
                <a:cs typeface="Arial"/>
              </a:rPr>
              <a:t>23,2</a:t>
            </a:r>
            <a:r>
              <a:rPr dirty="0" sz="1600" spc="-18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1203" y="3309163"/>
            <a:ext cx="27330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600" spc="-5">
                <a:latin typeface="Arial"/>
                <a:cs typeface="Arial"/>
              </a:rPr>
              <a:t>1,45 x </a:t>
            </a:r>
            <a:r>
              <a:rPr dirty="0" sz="1800" i="1">
                <a:latin typeface="Times New Roman"/>
                <a:cs typeface="Times New Roman"/>
              </a:rPr>
              <a:t>I</a:t>
            </a:r>
            <a:r>
              <a:rPr dirty="0" baseline="-20833" sz="1800">
                <a:latin typeface="Arial"/>
                <a:cs typeface="Arial"/>
              </a:rPr>
              <a:t>z </a:t>
            </a:r>
            <a:r>
              <a:rPr dirty="0" sz="1600" spc="-5">
                <a:latin typeface="Arial"/>
                <a:cs typeface="Arial"/>
              </a:rPr>
              <a:t>= 1,45 x 20 A = </a:t>
            </a:r>
            <a:r>
              <a:rPr dirty="0" sz="1600" spc="-5" b="1">
                <a:latin typeface="Arial"/>
                <a:cs typeface="Arial"/>
              </a:rPr>
              <a:t>29</a:t>
            </a:r>
            <a:r>
              <a:rPr dirty="0" sz="1600" spc="-9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0" y="743267"/>
            <a:ext cx="914400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3975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Arial"/>
                <a:cs typeface="Arial"/>
              </a:rPr>
              <a:t>Interruptores</a:t>
            </a:r>
            <a:r>
              <a:rPr dirty="0" sz="2000" spc="-7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automáticos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9750" y="1351610"/>
            <a:ext cx="8204200" cy="382905"/>
          </a:xfrm>
          <a:prstGeom prst="rect">
            <a:avLst/>
          </a:prstGeom>
          <a:solidFill>
            <a:srgbClr val="006487"/>
          </a:solidFill>
        </p:spPr>
        <p:txBody>
          <a:bodyPr wrap="square" lIns="0" tIns="247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95"/>
              </a:spcBef>
            </a:pP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Selección del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dispositivo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8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protección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fade thruBlk="0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73487" y="3224847"/>
            <a:ext cx="1602740" cy="1550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50000"/>
              </a:lnSpc>
              <a:spcBef>
                <a:spcPts val="100"/>
              </a:spcBef>
            </a:pPr>
            <a:r>
              <a:rPr dirty="0" sz="2400" spc="-5" i="1">
                <a:latin typeface="Times New Roman"/>
                <a:cs typeface="Times New Roman"/>
              </a:rPr>
              <a:t>I</a:t>
            </a:r>
            <a:r>
              <a:rPr dirty="0" baseline="-24305" sz="2400" spc="-7" i="1">
                <a:latin typeface="Arial"/>
                <a:cs typeface="Arial"/>
              </a:rPr>
              <a:t>B </a:t>
            </a:r>
            <a:r>
              <a:rPr dirty="0" sz="2400">
                <a:latin typeface="Arial"/>
                <a:cs typeface="Arial"/>
              </a:rPr>
              <a:t>≤ </a:t>
            </a:r>
            <a:r>
              <a:rPr dirty="0" sz="2400" spc="-5" i="1">
                <a:latin typeface="Times New Roman"/>
                <a:cs typeface="Times New Roman"/>
              </a:rPr>
              <a:t>I</a:t>
            </a:r>
            <a:r>
              <a:rPr dirty="0" baseline="-24305" sz="2400" spc="-7" i="1">
                <a:latin typeface="Arial"/>
                <a:cs typeface="Arial"/>
              </a:rPr>
              <a:t>n </a:t>
            </a:r>
            <a:r>
              <a:rPr dirty="0" sz="2400">
                <a:latin typeface="Arial"/>
                <a:cs typeface="Arial"/>
              </a:rPr>
              <a:t>≤ </a:t>
            </a:r>
            <a:r>
              <a:rPr dirty="0" sz="2400" spc="5" i="1">
                <a:latin typeface="Times New Roman"/>
                <a:cs typeface="Times New Roman"/>
              </a:rPr>
              <a:t>I</a:t>
            </a:r>
            <a:r>
              <a:rPr dirty="0" baseline="-24305" sz="2400" spc="7" i="1">
                <a:latin typeface="Arial"/>
                <a:cs typeface="Arial"/>
              </a:rPr>
              <a:t>z  </a:t>
            </a:r>
            <a:r>
              <a:rPr dirty="0" sz="2400" spc="-5" i="1">
                <a:latin typeface="Times New Roman"/>
                <a:cs typeface="Times New Roman"/>
              </a:rPr>
              <a:t>I</a:t>
            </a:r>
            <a:r>
              <a:rPr dirty="0" baseline="-24305" sz="2400" spc="-7" i="1">
                <a:latin typeface="Arial"/>
                <a:cs typeface="Arial"/>
              </a:rPr>
              <a:t>2 </a:t>
            </a:r>
            <a:r>
              <a:rPr dirty="0" sz="2400">
                <a:latin typeface="Arial"/>
                <a:cs typeface="Arial"/>
              </a:rPr>
              <a:t>≤ </a:t>
            </a:r>
            <a:r>
              <a:rPr dirty="0" sz="2000" spc="-5">
                <a:latin typeface="Arial"/>
                <a:cs typeface="Arial"/>
              </a:rPr>
              <a:t>1,45 </a:t>
            </a:r>
            <a:r>
              <a:rPr dirty="0" sz="2000">
                <a:latin typeface="Arial"/>
                <a:cs typeface="Arial"/>
              </a:rPr>
              <a:t>x</a:t>
            </a:r>
            <a:r>
              <a:rPr dirty="0" sz="2000" spc="-225">
                <a:latin typeface="Arial"/>
                <a:cs typeface="Arial"/>
              </a:rPr>
              <a:t> </a:t>
            </a:r>
            <a:r>
              <a:rPr dirty="0" sz="2400" spc="-5" i="1">
                <a:latin typeface="Times New Roman"/>
                <a:cs typeface="Times New Roman"/>
              </a:rPr>
              <a:t>I</a:t>
            </a:r>
            <a:r>
              <a:rPr dirty="0" baseline="-24305" sz="2400" spc="-7" i="1">
                <a:latin typeface="Arial"/>
                <a:cs typeface="Arial"/>
              </a:rPr>
              <a:t>z</a:t>
            </a:r>
            <a:endParaRPr baseline="-24305"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2800" spc="-5">
                <a:solidFill>
                  <a:srgbClr val="ADBECB"/>
                </a:solidFill>
                <a:latin typeface="Wingdings"/>
                <a:cs typeface="Wingdings"/>
              </a:rPr>
              <a:t></a:t>
            </a:r>
            <a:endParaRPr sz="2800">
              <a:latin typeface="Wingdings"/>
              <a:cs typeface="Wingding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14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1325" y="1936845"/>
            <a:ext cx="5138420" cy="135445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30"/>
              </a:spcBef>
            </a:pPr>
            <a:r>
              <a:rPr dirty="0" sz="1800" i="1">
                <a:latin typeface="Times New Roman"/>
                <a:cs typeface="Times New Roman"/>
              </a:rPr>
              <a:t>I</a:t>
            </a:r>
            <a:r>
              <a:rPr dirty="0" baseline="-25462" sz="1800" i="1">
                <a:latin typeface="Arial"/>
                <a:cs typeface="Arial"/>
              </a:rPr>
              <a:t>B </a:t>
            </a:r>
            <a:r>
              <a:rPr dirty="0" sz="1600" spc="-5">
                <a:latin typeface="Arial"/>
                <a:cs typeface="Arial"/>
              </a:rPr>
              <a:t>= </a:t>
            </a:r>
            <a:r>
              <a:rPr dirty="0" sz="1600" spc="-5" b="1">
                <a:latin typeface="Arial"/>
                <a:cs typeface="Arial"/>
              </a:rPr>
              <a:t>16 A </a:t>
            </a:r>
            <a:r>
              <a:rPr dirty="0" sz="1600" spc="-5">
                <a:latin typeface="Wingdings"/>
                <a:cs typeface="Wingdings"/>
              </a:rPr>
              <a:t>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Arial"/>
                <a:cs typeface="Arial"/>
              </a:rPr>
              <a:t>Según consumo de cargas del</a:t>
            </a:r>
            <a:r>
              <a:rPr dirty="0" sz="1600" spc="1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circuito</a:t>
            </a:r>
            <a:endParaRPr sz="16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30"/>
              </a:spcBef>
            </a:pPr>
            <a:r>
              <a:rPr dirty="0" sz="1800" spc="-5" i="1">
                <a:latin typeface="Times New Roman"/>
                <a:cs typeface="Times New Roman"/>
              </a:rPr>
              <a:t>I</a:t>
            </a:r>
            <a:r>
              <a:rPr dirty="0" baseline="-25462" sz="1800" spc="-7" i="1">
                <a:latin typeface="Arial"/>
                <a:cs typeface="Arial"/>
              </a:rPr>
              <a:t>n </a:t>
            </a:r>
            <a:r>
              <a:rPr dirty="0" sz="1600" spc="-5">
                <a:latin typeface="Arial"/>
                <a:cs typeface="Arial"/>
              </a:rPr>
              <a:t>= </a:t>
            </a:r>
            <a:r>
              <a:rPr dirty="0" sz="1600" spc="-5" b="1">
                <a:latin typeface="Arial"/>
                <a:cs typeface="Arial"/>
              </a:rPr>
              <a:t>20 A </a:t>
            </a:r>
            <a:r>
              <a:rPr dirty="0" sz="1600" spc="-5">
                <a:latin typeface="Wingdings"/>
                <a:cs typeface="Wingdings"/>
              </a:rPr>
              <a:t>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Arial"/>
                <a:cs typeface="Arial"/>
              </a:rPr>
              <a:t>Pequeño interruptor termomagnético</a:t>
            </a:r>
            <a:r>
              <a:rPr dirty="0" sz="1600" spc="-12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(MCB)</a:t>
            </a:r>
            <a:endParaRPr sz="16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34"/>
              </a:spcBef>
            </a:pPr>
            <a:r>
              <a:rPr dirty="0" sz="1800" i="1">
                <a:latin typeface="Times New Roman"/>
                <a:cs typeface="Times New Roman"/>
              </a:rPr>
              <a:t>I</a:t>
            </a:r>
            <a:r>
              <a:rPr dirty="0" baseline="-25462" sz="1800" i="1">
                <a:latin typeface="Arial"/>
                <a:cs typeface="Arial"/>
              </a:rPr>
              <a:t>z </a:t>
            </a:r>
            <a:r>
              <a:rPr dirty="0" sz="1600" spc="-5">
                <a:latin typeface="Arial"/>
                <a:cs typeface="Arial"/>
              </a:rPr>
              <a:t>= </a:t>
            </a:r>
            <a:r>
              <a:rPr dirty="0" sz="1600" spc="-5" b="1">
                <a:latin typeface="Arial"/>
                <a:cs typeface="Arial"/>
              </a:rPr>
              <a:t>17 A </a:t>
            </a:r>
            <a:r>
              <a:rPr dirty="0" sz="1600" spc="-5">
                <a:latin typeface="Wingdings"/>
                <a:cs typeface="Wingdings"/>
              </a:rPr>
              <a:t>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Arial"/>
                <a:cs typeface="Arial"/>
              </a:rPr>
              <a:t>Cable 2,5 mm², </a:t>
            </a:r>
            <a:r>
              <a:rPr dirty="0" sz="1800" spc="-5" i="1">
                <a:latin typeface="Times New Roman"/>
                <a:cs typeface="Times New Roman"/>
              </a:rPr>
              <a:t>t</a:t>
            </a:r>
            <a:r>
              <a:rPr dirty="0" baseline="-20833" sz="1800" spc="-7">
                <a:latin typeface="Arial"/>
                <a:cs typeface="Arial"/>
              </a:rPr>
              <a:t>a </a:t>
            </a:r>
            <a:r>
              <a:rPr dirty="0" sz="1600" spc="-5">
                <a:latin typeface="Arial"/>
                <a:cs typeface="Arial"/>
              </a:rPr>
              <a:t>=</a:t>
            </a:r>
            <a:r>
              <a:rPr dirty="0" sz="1600" spc="-11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40</a:t>
            </a:r>
            <a:r>
              <a:rPr dirty="0" sz="1600" spc="-5">
                <a:latin typeface="Times New Roman"/>
                <a:cs typeface="Times New Roman"/>
              </a:rPr>
              <a:t>°</a:t>
            </a:r>
            <a:r>
              <a:rPr dirty="0" sz="1600" spc="-5">
                <a:latin typeface="Arial"/>
                <a:cs typeface="Arial"/>
              </a:rPr>
              <a:t>C)</a:t>
            </a:r>
            <a:endParaRPr sz="16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25"/>
              </a:spcBef>
            </a:pPr>
            <a:r>
              <a:rPr dirty="0" sz="1800" spc="-5" i="1">
                <a:latin typeface="Times New Roman"/>
                <a:cs typeface="Times New Roman"/>
              </a:rPr>
              <a:t>I</a:t>
            </a:r>
            <a:r>
              <a:rPr dirty="0" baseline="-25462" sz="1800" spc="-7" i="1">
                <a:latin typeface="Arial"/>
                <a:cs typeface="Arial"/>
              </a:rPr>
              <a:t>2 </a:t>
            </a:r>
            <a:r>
              <a:rPr dirty="0" sz="1600" spc="-5">
                <a:latin typeface="Arial"/>
                <a:cs typeface="Arial"/>
              </a:rPr>
              <a:t>= </a:t>
            </a:r>
            <a:r>
              <a:rPr dirty="0" sz="1800" spc="-5" i="1">
                <a:latin typeface="Times New Roman"/>
                <a:cs typeface="Times New Roman"/>
              </a:rPr>
              <a:t>I</a:t>
            </a:r>
            <a:r>
              <a:rPr dirty="0" baseline="-20833" sz="1800" spc="-7" i="1">
                <a:latin typeface="Arial"/>
                <a:cs typeface="Arial"/>
              </a:rPr>
              <a:t>n </a:t>
            </a:r>
            <a:r>
              <a:rPr dirty="0" sz="1600" spc="-5">
                <a:latin typeface="Arial"/>
                <a:cs typeface="Arial"/>
              </a:rPr>
              <a:t>x 1,45 = 20 A x 1,45 = </a:t>
            </a:r>
            <a:r>
              <a:rPr dirty="0" sz="1600" spc="-5" b="1">
                <a:latin typeface="Arial"/>
                <a:cs typeface="Arial"/>
              </a:rPr>
              <a:t>29</a:t>
            </a:r>
            <a:r>
              <a:rPr dirty="0" sz="1600" spc="-19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1405" y="3320275"/>
            <a:ext cx="30143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600" spc="-5">
                <a:latin typeface="Arial"/>
                <a:cs typeface="Arial"/>
              </a:rPr>
              <a:t>1,45 x </a:t>
            </a:r>
            <a:r>
              <a:rPr dirty="0" sz="1800" i="1">
                <a:latin typeface="Times New Roman"/>
                <a:cs typeface="Times New Roman"/>
              </a:rPr>
              <a:t>I</a:t>
            </a:r>
            <a:r>
              <a:rPr dirty="0" baseline="-20833" sz="1800">
                <a:latin typeface="Arial"/>
                <a:cs typeface="Arial"/>
              </a:rPr>
              <a:t>z </a:t>
            </a:r>
            <a:r>
              <a:rPr dirty="0" sz="1600" spc="-5">
                <a:latin typeface="Arial"/>
                <a:cs typeface="Arial"/>
              </a:rPr>
              <a:t>= 1,45 x 17 A = </a:t>
            </a:r>
            <a:r>
              <a:rPr dirty="0" sz="1600" spc="-5" b="1">
                <a:latin typeface="Arial"/>
                <a:cs typeface="Arial"/>
              </a:rPr>
              <a:t>24,65</a:t>
            </a:r>
            <a:r>
              <a:rPr dirty="0" sz="1600" spc="-8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92804" y="4506493"/>
            <a:ext cx="2360295" cy="1305560"/>
          </a:xfrm>
          <a:prstGeom prst="rect">
            <a:avLst/>
          </a:prstGeom>
        </p:spPr>
        <p:txBody>
          <a:bodyPr wrap="square" lIns="0" tIns="22606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780"/>
              </a:spcBef>
            </a:pPr>
            <a:r>
              <a:rPr dirty="0" sz="2000">
                <a:latin typeface="Arial"/>
                <a:cs typeface="Arial"/>
              </a:rPr>
              <a:t>16</a:t>
            </a:r>
            <a:r>
              <a:rPr dirty="0" sz="2000" spc="-1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≤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20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≤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17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Wingdings"/>
                <a:cs typeface="Wingdings"/>
              </a:rPr>
              <a:t></a:t>
            </a:r>
            <a:endParaRPr sz="2800">
              <a:latin typeface="Wingdings"/>
              <a:cs typeface="Wingdings"/>
            </a:endParaRPr>
          </a:p>
          <a:p>
            <a:pPr algn="ctr">
              <a:lnSpc>
                <a:spcPct val="100000"/>
              </a:lnSpc>
              <a:spcBef>
                <a:spcPts val="1680"/>
              </a:spcBef>
            </a:pPr>
            <a:r>
              <a:rPr dirty="0" sz="2000">
                <a:latin typeface="Arial"/>
                <a:cs typeface="Arial"/>
              </a:rPr>
              <a:t>29</a:t>
            </a:r>
            <a:r>
              <a:rPr dirty="0" sz="2000" spc="-1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≤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24,65</a:t>
            </a:r>
            <a:r>
              <a:rPr dirty="0" sz="2000" spc="-1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Wingdings"/>
                <a:cs typeface="Wingdings"/>
              </a:rPr>
              <a:t></a:t>
            </a:r>
            <a:endParaRPr sz="280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0" y="743267"/>
            <a:ext cx="914400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3975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Arial"/>
                <a:cs typeface="Arial"/>
              </a:rPr>
              <a:t>Interruptores</a:t>
            </a:r>
            <a:r>
              <a:rPr dirty="0" sz="2000" spc="-7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automáticos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9750" y="1351610"/>
            <a:ext cx="8204200" cy="382905"/>
          </a:xfrm>
          <a:prstGeom prst="rect">
            <a:avLst/>
          </a:prstGeom>
          <a:solidFill>
            <a:srgbClr val="006487"/>
          </a:solidFill>
        </p:spPr>
        <p:txBody>
          <a:bodyPr wrap="square" lIns="0" tIns="247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95"/>
              </a:spcBef>
            </a:pP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Selección del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dispositivo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8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protección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fade thruBlk="0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6795" y="135552"/>
            <a:ext cx="4483100" cy="63627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Interruptores automáticos</a:t>
            </a:r>
            <a:r>
              <a:rPr dirty="0" spc="-170"/>
              <a:t> </a:t>
            </a:r>
            <a:r>
              <a:rPr dirty="0"/>
              <a:t>SENTRON  3WL </a:t>
            </a:r>
            <a:r>
              <a:rPr dirty="0" b="0">
                <a:latin typeface="Arial"/>
                <a:cs typeface="Arial"/>
              </a:rPr>
              <a:t>/ </a:t>
            </a:r>
            <a:r>
              <a:rPr dirty="0" spc="-50"/>
              <a:t>3VA </a:t>
            </a:r>
            <a:r>
              <a:rPr dirty="0" b="0">
                <a:latin typeface="Arial"/>
                <a:cs typeface="Arial"/>
              </a:rPr>
              <a:t>/ </a:t>
            </a:r>
            <a:r>
              <a:rPr dirty="0"/>
              <a:t>3VT </a:t>
            </a:r>
            <a:r>
              <a:rPr dirty="0" b="0">
                <a:latin typeface="Arial"/>
                <a:cs typeface="Arial"/>
              </a:rPr>
              <a:t>según </a:t>
            </a:r>
            <a:r>
              <a:rPr dirty="0" spc="-5" b="0">
                <a:latin typeface="Arial"/>
                <a:cs typeface="Arial"/>
              </a:rPr>
              <a:t>IEC</a:t>
            </a:r>
            <a:r>
              <a:rPr dirty="0" spc="-8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60947-2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6540" y="745353"/>
            <a:ext cx="554228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Arial"/>
                <a:cs typeface="Arial"/>
              </a:rPr>
              <a:t>5SP </a:t>
            </a:r>
            <a:r>
              <a:rPr dirty="0" sz="2000">
                <a:latin typeface="Arial"/>
                <a:cs typeface="Arial"/>
              </a:rPr>
              <a:t>/ </a:t>
            </a:r>
            <a:r>
              <a:rPr dirty="0" sz="2000" b="1">
                <a:latin typeface="Arial"/>
                <a:cs typeface="Arial"/>
              </a:rPr>
              <a:t>5SY </a:t>
            </a:r>
            <a:r>
              <a:rPr dirty="0" sz="2000">
                <a:latin typeface="Arial"/>
                <a:cs typeface="Arial"/>
              </a:rPr>
              <a:t>/ </a:t>
            </a:r>
            <a:r>
              <a:rPr dirty="0" sz="2000" b="1">
                <a:latin typeface="Arial"/>
                <a:cs typeface="Arial"/>
              </a:rPr>
              <a:t>5SL </a:t>
            </a:r>
            <a:r>
              <a:rPr dirty="0" sz="2000">
                <a:latin typeface="Arial"/>
                <a:cs typeface="Arial"/>
              </a:rPr>
              <a:t>según </a:t>
            </a:r>
            <a:r>
              <a:rPr dirty="0" sz="2000" spc="-5">
                <a:latin typeface="Arial"/>
                <a:cs typeface="Arial"/>
              </a:rPr>
              <a:t>IEC </a:t>
            </a:r>
            <a:r>
              <a:rPr dirty="0" sz="2000">
                <a:latin typeface="Arial"/>
                <a:cs typeface="Arial"/>
              </a:rPr>
              <a:t>60898 / </a:t>
            </a:r>
            <a:r>
              <a:rPr dirty="0" sz="2000" spc="-5">
                <a:latin typeface="Arial"/>
                <a:cs typeface="Arial"/>
              </a:rPr>
              <a:t>IEC</a:t>
            </a:r>
            <a:r>
              <a:rPr dirty="0" sz="2000" spc="-1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60947-2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00250" y="3975100"/>
            <a:ext cx="6802755" cy="0"/>
          </a:xfrm>
          <a:custGeom>
            <a:avLst/>
            <a:gdLst/>
            <a:ahLst/>
            <a:cxnLst/>
            <a:rect l="l" t="t" r="r" b="b"/>
            <a:pathLst>
              <a:path w="6802755" h="0">
                <a:moveTo>
                  <a:pt x="0" y="0"/>
                </a:moveTo>
                <a:lnTo>
                  <a:pt x="6802437" y="0"/>
                </a:lnTo>
              </a:path>
            </a:pathLst>
          </a:custGeom>
          <a:ln w="38100">
            <a:solidFill>
              <a:srgbClr val="ADBECB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65125" y="3975100"/>
            <a:ext cx="1571625" cy="0"/>
          </a:xfrm>
          <a:custGeom>
            <a:avLst/>
            <a:gdLst/>
            <a:ahLst/>
            <a:cxnLst/>
            <a:rect l="l" t="t" r="r" b="b"/>
            <a:pathLst>
              <a:path w="1571625" h="0">
                <a:moveTo>
                  <a:pt x="0" y="0"/>
                </a:moveTo>
                <a:lnTo>
                  <a:pt x="1571625" y="0"/>
                </a:lnTo>
              </a:path>
            </a:pathLst>
          </a:custGeom>
          <a:ln w="38100">
            <a:solidFill>
              <a:srgbClr val="ADBECB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968500" y="1489076"/>
            <a:ext cx="0" cy="4767580"/>
          </a:xfrm>
          <a:custGeom>
            <a:avLst/>
            <a:gdLst/>
            <a:ahLst/>
            <a:cxnLst/>
            <a:rect l="l" t="t" r="r" b="b"/>
            <a:pathLst>
              <a:path w="0" h="4767580">
                <a:moveTo>
                  <a:pt x="0" y="0"/>
                </a:moveTo>
                <a:lnTo>
                  <a:pt x="0" y="4767262"/>
                </a:lnTo>
              </a:path>
            </a:pathLst>
          </a:custGeom>
          <a:ln w="63500">
            <a:solidFill>
              <a:srgbClr val="949EA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73261" y="1393821"/>
            <a:ext cx="190500" cy="127635"/>
          </a:xfrm>
          <a:custGeom>
            <a:avLst/>
            <a:gdLst/>
            <a:ahLst/>
            <a:cxnLst/>
            <a:rect l="l" t="t" r="r" b="b"/>
            <a:pathLst>
              <a:path w="190500" h="127634">
                <a:moveTo>
                  <a:pt x="95237" y="0"/>
                </a:moveTo>
                <a:lnTo>
                  <a:pt x="0" y="127012"/>
                </a:lnTo>
                <a:lnTo>
                  <a:pt x="190500" y="126999"/>
                </a:lnTo>
                <a:lnTo>
                  <a:pt x="95237" y="0"/>
                </a:lnTo>
                <a:close/>
              </a:path>
            </a:pathLst>
          </a:custGeom>
          <a:solidFill>
            <a:srgbClr val="949E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33575" y="6288088"/>
            <a:ext cx="6731000" cy="0"/>
          </a:xfrm>
          <a:custGeom>
            <a:avLst/>
            <a:gdLst/>
            <a:ahLst/>
            <a:cxnLst/>
            <a:rect l="l" t="t" r="r" b="b"/>
            <a:pathLst>
              <a:path w="6731000" h="0">
                <a:moveTo>
                  <a:pt x="0" y="0"/>
                </a:moveTo>
                <a:lnTo>
                  <a:pt x="6731000" y="0"/>
                </a:lnTo>
              </a:path>
            </a:pathLst>
          </a:custGeom>
          <a:ln w="63500">
            <a:solidFill>
              <a:srgbClr val="949EA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632816" y="6192832"/>
            <a:ext cx="127635" cy="190500"/>
          </a:xfrm>
          <a:custGeom>
            <a:avLst/>
            <a:gdLst/>
            <a:ahLst/>
            <a:cxnLst/>
            <a:rect l="l" t="t" r="r" b="b"/>
            <a:pathLst>
              <a:path w="127634" h="190500">
                <a:moveTo>
                  <a:pt x="12" y="0"/>
                </a:moveTo>
                <a:lnTo>
                  <a:pt x="0" y="190500"/>
                </a:lnTo>
                <a:lnTo>
                  <a:pt x="127012" y="95250"/>
                </a:lnTo>
                <a:lnTo>
                  <a:pt x="12" y="0"/>
                </a:lnTo>
                <a:close/>
              </a:path>
            </a:pathLst>
          </a:custGeom>
          <a:solidFill>
            <a:srgbClr val="949E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339972" y="4208720"/>
            <a:ext cx="1358265" cy="572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2155"/>
              </a:lnSpc>
              <a:spcBef>
                <a:spcPts val="100"/>
              </a:spcBef>
            </a:pPr>
            <a:r>
              <a:rPr dirty="0" sz="1800" spc="-10">
                <a:latin typeface="Arial"/>
                <a:cs typeface="Arial"/>
              </a:rPr>
              <a:t>100 </a:t>
            </a:r>
            <a:r>
              <a:rPr dirty="0" sz="1800">
                <a:latin typeface="Arial"/>
                <a:cs typeface="Arial"/>
              </a:rPr>
              <a:t>... </a:t>
            </a:r>
            <a:r>
              <a:rPr dirty="0" sz="1800" spc="-10">
                <a:latin typeface="Arial"/>
                <a:cs typeface="Arial"/>
              </a:rPr>
              <a:t>125</a:t>
            </a:r>
            <a:r>
              <a:rPr dirty="0" sz="1800" spc="-16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ts val="2155"/>
              </a:lnSpc>
            </a:pPr>
            <a:r>
              <a:rPr dirty="0" sz="1800" spc="-5" i="1">
                <a:latin typeface="Times New Roman"/>
                <a:cs typeface="Times New Roman"/>
              </a:rPr>
              <a:t>I</a:t>
            </a:r>
            <a:r>
              <a:rPr dirty="0" baseline="-20833" sz="1800" spc="-7">
                <a:latin typeface="Arial"/>
                <a:cs typeface="Arial"/>
              </a:rPr>
              <a:t>cn </a:t>
            </a:r>
            <a:r>
              <a:rPr dirty="0" sz="1800" spc="-10">
                <a:latin typeface="Arial"/>
                <a:cs typeface="Arial"/>
              </a:rPr>
              <a:t>10</a:t>
            </a:r>
            <a:r>
              <a:rPr dirty="0" sz="1800" spc="-19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kA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090737" y="4195762"/>
            <a:ext cx="240029" cy="355600"/>
          </a:xfrm>
          <a:custGeom>
            <a:avLst/>
            <a:gdLst/>
            <a:ahLst/>
            <a:cxnLst/>
            <a:rect l="l" t="t" r="r" b="b"/>
            <a:pathLst>
              <a:path w="240030" h="355600">
                <a:moveTo>
                  <a:pt x="0" y="0"/>
                </a:moveTo>
                <a:lnTo>
                  <a:pt x="239712" y="0"/>
                </a:lnTo>
                <a:lnTo>
                  <a:pt x="239712" y="355600"/>
                </a:lnTo>
                <a:lnTo>
                  <a:pt x="0" y="355600"/>
                </a:lnTo>
                <a:lnTo>
                  <a:pt x="0" y="0"/>
                </a:lnTo>
                <a:close/>
              </a:path>
            </a:pathLst>
          </a:custGeom>
          <a:solidFill>
            <a:srgbClr val="0055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011362" y="4914900"/>
            <a:ext cx="101600" cy="355600"/>
          </a:xfrm>
          <a:custGeom>
            <a:avLst/>
            <a:gdLst/>
            <a:ahLst/>
            <a:cxnLst/>
            <a:rect l="l" t="t" r="r" b="b"/>
            <a:pathLst>
              <a:path w="101600" h="355600">
                <a:moveTo>
                  <a:pt x="0" y="0"/>
                </a:moveTo>
                <a:lnTo>
                  <a:pt x="101600" y="0"/>
                </a:lnTo>
                <a:lnTo>
                  <a:pt x="101600" y="355600"/>
                </a:lnTo>
                <a:lnTo>
                  <a:pt x="0" y="355600"/>
                </a:lnTo>
                <a:lnTo>
                  <a:pt x="0" y="0"/>
                </a:lnTo>
                <a:close/>
              </a:path>
            </a:pathLst>
          </a:custGeom>
          <a:solidFill>
            <a:srgbClr val="0055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109558" y="4927857"/>
            <a:ext cx="1568450" cy="1293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2155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0,3 </a:t>
            </a:r>
            <a:r>
              <a:rPr dirty="0" sz="1800">
                <a:latin typeface="Arial"/>
                <a:cs typeface="Arial"/>
              </a:rPr>
              <a:t>... </a:t>
            </a:r>
            <a:r>
              <a:rPr dirty="0" sz="1800" spc="-10">
                <a:latin typeface="Arial"/>
                <a:cs typeface="Arial"/>
              </a:rPr>
              <a:t>80</a:t>
            </a:r>
            <a:r>
              <a:rPr dirty="0" sz="1800" spc="-14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ts val="2155"/>
              </a:lnSpc>
            </a:pPr>
            <a:r>
              <a:rPr dirty="0" sz="1800" spc="-5" i="1">
                <a:latin typeface="Times New Roman"/>
                <a:cs typeface="Times New Roman"/>
              </a:rPr>
              <a:t>I</a:t>
            </a:r>
            <a:r>
              <a:rPr dirty="0" baseline="-20833" sz="1800" spc="-7">
                <a:latin typeface="Arial"/>
                <a:cs typeface="Arial"/>
              </a:rPr>
              <a:t>cu </a:t>
            </a:r>
            <a:r>
              <a:rPr dirty="0" sz="1800" spc="-10">
                <a:latin typeface="Arial"/>
                <a:cs typeface="Arial"/>
              </a:rPr>
              <a:t>10 </a:t>
            </a:r>
            <a:r>
              <a:rPr dirty="0" sz="1800">
                <a:latin typeface="Arial"/>
                <a:cs typeface="Arial"/>
              </a:rPr>
              <a:t>… </a:t>
            </a:r>
            <a:r>
              <a:rPr dirty="0" sz="1800" spc="-10">
                <a:latin typeface="Arial"/>
                <a:cs typeface="Arial"/>
              </a:rPr>
              <a:t>50</a:t>
            </a:r>
            <a:r>
              <a:rPr dirty="0" sz="1800" spc="-23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kA</a:t>
            </a:r>
            <a:endParaRPr sz="1800">
              <a:latin typeface="Arial"/>
              <a:cs typeface="Arial"/>
            </a:endParaRPr>
          </a:p>
          <a:p>
            <a:pPr marL="47625">
              <a:lnSpc>
                <a:spcPts val="2155"/>
              </a:lnSpc>
              <a:spcBef>
                <a:spcPts val="1365"/>
              </a:spcBef>
            </a:pPr>
            <a:r>
              <a:rPr dirty="0" sz="1800" spc="-5">
                <a:latin typeface="Arial"/>
                <a:cs typeface="Arial"/>
              </a:rPr>
              <a:t>0,5 </a:t>
            </a:r>
            <a:r>
              <a:rPr dirty="0" sz="1800">
                <a:latin typeface="Arial"/>
                <a:cs typeface="Arial"/>
              </a:rPr>
              <a:t>... </a:t>
            </a:r>
            <a:r>
              <a:rPr dirty="0" sz="1800" spc="-10">
                <a:latin typeface="Arial"/>
                <a:cs typeface="Arial"/>
              </a:rPr>
              <a:t>63</a:t>
            </a:r>
            <a:r>
              <a:rPr dirty="0" sz="1800" spc="-14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L="47625">
              <a:lnSpc>
                <a:spcPts val="2155"/>
              </a:lnSpc>
            </a:pPr>
            <a:r>
              <a:rPr dirty="0" sz="1800" spc="-5" i="1">
                <a:latin typeface="Times New Roman"/>
                <a:cs typeface="Times New Roman"/>
              </a:rPr>
              <a:t>I</a:t>
            </a:r>
            <a:r>
              <a:rPr dirty="0" baseline="-20833" sz="1800" spc="-7">
                <a:latin typeface="Arial"/>
                <a:cs typeface="Arial"/>
              </a:rPr>
              <a:t>cu </a:t>
            </a:r>
            <a:r>
              <a:rPr dirty="0" sz="1800" spc="-5">
                <a:latin typeface="Arial"/>
                <a:cs typeface="Arial"/>
              </a:rPr>
              <a:t>6 </a:t>
            </a:r>
            <a:r>
              <a:rPr dirty="0" sz="1800">
                <a:latin typeface="Arial"/>
                <a:cs typeface="Arial"/>
              </a:rPr>
              <a:t>/ </a:t>
            </a:r>
            <a:r>
              <a:rPr dirty="0" sz="1800" spc="-10">
                <a:latin typeface="Arial"/>
                <a:cs typeface="Arial"/>
              </a:rPr>
              <a:t>10</a:t>
            </a:r>
            <a:r>
              <a:rPr dirty="0" sz="1800" spc="-20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kA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020887" y="5635625"/>
            <a:ext cx="101600" cy="355600"/>
          </a:xfrm>
          <a:custGeom>
            <a:avLst/>
            <a:gdLst/>
            <a:ahLst/>
            <a:cxnLst/>
            <a:rect l="l" t="t" r="r" b="b"/>
            <a:pathLst>
              <a:path w="101600" h="355600">
                <a:moveTo>
                  <a:pt x="0" y="0"/>
                </a:moveTo>
                <a:lnTo>
                  <a:pt x="101600" y="0"/>
                </a:lnTo>
                <a:lnTo>
                  <a:pt x="101600" y="355600"/>
                </a:lnTo>
                <a:lnTo>
                  <a:pt x="0" y="355600"/>
                </a:lnTo>
                <a:lnTo>
                  <a:pt x="0" y="0"/>
                </a:lnTo>
                <a:close/>
              </a:path>
            </a:pathLst>
          </a:custGeom>
          <a:solidFill>
            <a:srgbClr val="0055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054225" y="2538412"/>
            <a:ext cx="2602230" cy="355600"/>
          </a:xfrm>
          <a:custGeom>
            <a:avLst/>
            <a:gdLst/>
            <a:ahLst/>
            <a:cxnLst/>
            <a:rect l="l" t="t" r="r" b="b"/>
            <a:pathLst>
              <a:path w="2602229" h="355600">
                <a:moveTo>
                  <a:pt x="0" y="0"/>
                </a:moveTo>
                <a:lnTo>
                  <a:pt x="2601912" y="0"/>
                </a:lnTo>
                <a:lnTo>
                  <a:pt x="2601912" y="355600"/>
                </a:lnTo>
                <a:lnTo>
                  <a:pt x="0" y="355600"/>
                </a:lnTo>
                <a:lnTo>
                  <a:pt x="0" y="0"/>
                </a:lnTo>
                <a:close/>
              </a:path>
            </a:pathLst>
          </a:custGeom>
          <a:solidFill>
            <a:srgbClr val="0055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677686" y="3266187"/>
            <a:ext cx="1569085" cy="572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2155"/>
              </a:lnSpc>
              <a:spcBef>
                <a:spcPts val="100"/>
              </a:spcBef>
            </a:pPr>
            <a:r>
              <a:rPr dirty="0" sz="1800" spc="-10">
                <a:latin typeface="Arial"/>
                <a:cs typeface="Arial"/>
              </a:rPr>
              <a:t>100 </a:t>
            </a:r>
            <a:r>
              <a:rPr dirty="0" sz="1800">
                <a:latin typeface="Arial"/>
                <a:cs typeface="Arial"/>
              </a:rPr>
              <a:t>… </a:t>
            </a:r>
            <a:r>
              <a:rPr dirty="0" sz="1800" spc="-10">
                <a:latin typeface="Arial"/>
                <a:cs typeface="Arial"/>
              </a:rPr>
              <a:t>630</a:t>
            </a:r>
            <a:r>
              <a:rPr dirty="0" sz="1800" spc="-1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ts val="2155"/>
              </a:lnSpc>
            </a:pPr>
            <a:r>
              <a:rPr dirty="0" sz="1800" spc="-5" i="1">
                <a:latin typeface="Times New Roman"/>
                <a:cs typeface="Times New Roman"/>
              </a:rPr>
              <a:t>I</a:t>
            </a:r>
            <a:r>
              <a:rPr dirty="0" baseline="-20833" sz="1800" spc="-7">
                <a:latin typeface="Arial"/>
                <a:cs typeface="Arial"/>
              </a:rPr>
              <a:t>cu </a:t>
            </a:r>
            <a:r>
              <a:rPr dirty="0" sz="1800" spc="-10">
                <a:latin typeface="Arial"/>
                <a:cs typeface="Arial"/>
              </a:rPr>
              <a:t>16…150</a:t>
            </a:r>
            <a:r>
              <a:rPr dirty="0" sz="1800" spc="-2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kA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054225" y="3339084"/>
            <a:ext cx="1581785" cy="313690"/>
          </a:xfrm>
          <a:custGeom>
            <a:avLst/>
            <a:gdLst/>
            <a:ahLst/>
            <a:cxnLst/>
            <a:rect l="l" t="t" r="r" b="b"/>
            <a:pathLst>
              <a:path w="1581785" h="313689">
                <a:moveTo>
                  <a:pt x="0" y="0"/>
                </a:moveTo>
                <a:lnTo>
                  <a:pt x="1581670" y="0"/>
                </a:lnTo>
                <a:lnTo>
                  <a:pt x="1581670" y="313347"/>
                </a:lnTo>
                <a:lnTo>
                  <a:pt x="0" y="313347"/>
                </a:lnTo>
                <a:lnTo>
                  <a:pt x="0" y="0"/>
                </a:lnTo>
                <a:close/>
              </a:path>
            </a:pathLst>
          </a:custGeom>
          <a:solidFill>
            <a:srgbClr val="0055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123732" y="1639430"/>
            <a:ext cx="5219700" cy="313690"/>
          </a:xfrm>
          <a:custGeom>
            <a:avLst/>
            <a:gdLst/>
            <a:ahLst/>
            <a:cxnLst/>
            <a:rect l="l" t="t" r="r" b="b"/>
            <a:pathLst>
              <a:path w="5219700" h="313689">
                <a:moveTo>
                  <a:pt x="0" y="0"/>
                </a:moveTo>
                <a:lnTo>
                  <a:pt x="5219509" y="0"/>
                </a:lnTo>
                <a:lnTo>
                  <a:pt x="5219509" y="313347"/>
                </a:lnTo>
                <a:lnTo>
                  <a:pt x="0" y="313347"/>
                </a:lnTo>
                <a:lnTo>
                  <a:pt x="0" y="0"/>
                </a:lnTo>
                <a:close/>
              </a:path>
            </a:pathLst>
          </a:custGeom>
          <a:solidFill>
            <a:srgbClr val="0055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7344447" y="1616328"/>
            <a:ext cx="1658620" cy="572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2155"/>
              </a:lnSpc>
              <a:spcBef>
                <a:spcPts val="100"/>
              </a:spcBef>
            </a:pPr>
            <a:r>
              <a:rPr dirty="0" sz="1800" spc="-10">
                <a:latin typeface="Arial"/>
                <a:cs typeface="Arial"/>
              </a:rPr>
              <a:t>100 </a:t>
            </a:r>
            <a:r>
              <a:rPr dirty="0" sz="1800">
                <a:latin typeface="Arial"/>
                <a:cs typeface="Arial"/>
              </a:rPr>
              <a:t>... </a:t>
            </a:r>
            <a:r>
              <a:rPr dirty="0" sz="1800" spc="-10">
                <a:latin typeface="Arial"/>
                <a:cs typeface="Arial"/>
              </a:rPr>
              <a:t>6300</a:t>
            </a:r>
            <a:r>
              <a:rPr dirty="0" sz="1800" spc="-14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ts val="2155"/>
              </a:lnSpc>
            </a:pPr>
            <a:r>
              <a:rPr dirty="0" sz="1800" spc="-5" i="1">
                <a:latin typeface="Times New Roman"/>
                <a:cs typeface="Times New Roman"/>
              </a:rPr>
              <a:t>I</a:t>
            </a:r>
            <a:r>
              <a:rPr dirty="0" baseline="-20833" sz="1800" spc="-7">
                <a:latin typeface="Arial"/>
                <a:cs typeface="Arial"/>
              </a:rPr>
              <a:t>cu </a:t>
            </a:r>
            <a:r>
              <a:rPr dirty="0" sz="1800" spc="-10">
                <a:latin typeface="Arial"/>
                <a:cs typeface="Arial"/>
              </a:rPr>
              <a:t>55 </a:t>
            </a:r>
            <a:r>
              <a:rPr dirty="0" sz="1800">
                <a:latin typeface="Arial"/>
                <a:cs typeface="Arial"/>
              </a:rPr>
              <a:t>... </a:t>
            </a:r>
            <a:r>
              <a:rPr dirty="0" sz="1800" spc="-10">
                <a:latin typeface="Arial"/>
                <a:cs typeface="Arial"/>
              </a:rPr>
              <a:t>150</a:t>
            </a:r>
            <a:r>
              <a:rPr dirty="0" sz="1800" spc="-2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kA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12800" y="4773612"/>
            <a:ext cx="447674" cy="7223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54063" y="4048125"/>
            <a:ext cx="506411" cy="6556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83567" y="2204863"/>
            <a:ext cx="476246" cy="8080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352550" y="1565528"/>
            <a:ext cx="508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Arial"/>
                <a:cs typeface="Arial"/>
              </a:rPr>
              <a:t>3</a:t>
            </a:r>
            <a:r>
              <a:rPr dirty="0" sz="1800" b="1">
                <a:latin typeface="Arial"/>
                <a:cs typeface="Arial"/>
              </a:rPr>
              <a:t>W</a:t>
            </a:r>
            <a:r>
              <a:rPr dirty="0" sz="1800" b="1">
                <a:latin typeface="Arial"/>
                <a:cs typeface="Arial"/>
              </a:rPr>
              <a:t>L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52550" y="3365754"/>
            <a:ext cx="4400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95" b="1">
                <a:latin typeface="Arial"/>
                <a:cs typeface="Arial"/>
              </a:rPr>
              <a:t>3VA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352550" y="4157853"/>
            <a:ext cx="4572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 b="1">
                <a:latin typeface="Arial"/>
                <a:cs typeface="Arial"/>
              </a:rPr>
              <a:t>5</a:t>
            </a:r>
            <a:r>
              <a:rPr dirty="0" sz="1800" spc="-10" b="1">
                <a:latin typeface="Arial"/>
                <a:cs typeface="Arial"/>
              </a:rPr>
              <a:t>S</a:t>
            </a:r>
            <a:r>
              <a:rPr dirty="0" sz="1800" b="1"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52550" y="4949952"/>
            <a:ext cx="4572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 b="1">
                <a:latin typeface="Arial"/>
                <a:cs typeface="Arial"/>
              </a:rPr>
              <a:t>5</a:t>
            </a:r>
            <a:r>
              <a:rPr dirty="0" sz="1800" spc="-10" b="1">
                <a:latin typeface="Arial"/>
                <a:cs typeface="Arial"/>
              </a:rPr>
              <a:t>S</a:t>
            </a:r>
            <a:r>
              <a:rPr dirty="0" sz="1800" b="1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52550" y="5670727"/>
            <a:ext cx="444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 b="1">
                <a:latin typeface="Arial"/>
                <a:cs typeface="Arial"/>
              </a:rPr>
              <a:t>5</a:t>
            </a:r>
            <a:r>
              <a:rPr dirty="0" sz="1800" spc="-10" b="1">
                <a:latin typeface="Arial"/>
                <a:cs typeface="Arial"/>
              </a:rPr>
              <a:t>S</a:t>
            </a:r>
            <a:r>
              <a:rPr dirty="0" sz="1800" b="1">
                <a:latin typeface="Arial"/>
                <a:cs typeface="Arial"/>
              </a:rPr>
              <a:t>L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52550" y="2502103"/>
            <a:ext cx="444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 b="1">
                <a:latin typeface="Arial"/>
                <a:cs typeface="Arial"/>
              </a:rPr>
              <a:t>3</a:t>
            </a:r>
            <a:r>
              <a:rPr dirty="0" sz="1800" spc="-10" b="1">
                <a:latin typeface="Arial"/>
                <a:cs typeface="Arial"/>
              </a:rPr>
              <a:t>V</a:t>
            </a:r>
            <a:r>
              <a:rPr dirty="0" sz="1800" b="1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06425" y="1273175"/>
            <a:ext cx="631824" cy="9318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7496175" y="3984879"/>
            <a:ext cx="11010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IEC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-15">
                <a:latin typeface="Arial"/>
                <a:cs typeface="Arial"/>
              </a:rPr>
              <a:t>60898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496175" y="3649979"/>
            <a:ext cx="13042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IEC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60947-2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99591" y="5589239"/>
            <a:ext cx="370305" cy="6480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4631307" y="2474099"/>
            <a:ext cx="13455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"/>
                <a:cs typeface="Arial"/>
              </a:rPr>
              <a:t>16 </a:t>
            </a:r>
            <a:r>
              <a:rPr dirty="0" sz="1800">
                <a:latin typeface="Arial"/>
                <a:cs typeface="Arial"/>
              </a:rPr>
              <a:t>… </a:t>
            </a:r>
            <a:r>
              <a:rPr dirty="0" sz="1800" spc="-10">
                <a:latin typeface="Arial"/>
                <a:cs typeface="Arial"/>
              </a:rPr>
              <a:t>1600</a:t>
            </a:r>
            <a:r>
              <a:rPr dirty="0" sz="1800" spc="-16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05907" y="2746819"/>
            <a:ext cx="22301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spc="-5" i="1">
                <a:latin typeface="Times New Roman"/>
                <a:cs typeface="Times New Roman"/>
              </a:rPr>
              <a:t>I</a:t>
            </a:r>
            <a:r>
              <a:rPr dirty="0" baseline="-20833" sz="1800" spc="-7">
                <a:latin typeface="Arial"/>
                <a:cs typeface="Arial"/>
              </a:rPr>
              <a:t>cu </a:t>
            </a:r>
            <a:r>
              <a:rPr dirty="0" sz="1800" spc="-10">
                <a:latin typeface="Arial"/>
                <a:cs typeface="Arial"/>
              </a:rPr>
              <a:t>25 </a:t>
            </a:r>
            <a:r>
              <a:rPr dirty="0" sz="1800">
                <a:latin typeface="Arial"/>
                <a:cs typeface="Arial"/>
              </a:rPr>
              <a:t>/ </a:t>
            </a:r>
            <a:r>
              <a:rPr dirty="0" sz="1800" spc="-10">
                <a:latin typeface="Arial"/>
                <a:cs typeface="Arial"/>
              </a:rPr>
              <a:t>36/ 55 </a:t>
            </a:r>
            <a:r>
              <a:rPr dirty="0" sz="1800">
                <a:latin typeface="Arial"/>
                <a:cs typeface="Arial"/>
              </a:rPr>
              <a:t>/ </a:t>
            </a:r>
            <a:r>
              <a:rPr dirty="0" sz="1800" spc="-10">
                <a:latin typeface="Arial"/>
                <a:cs typeface="Arial"/>
              </a:rPr>
              <a:t>65</a:t>
            </a:r>
            <a:r>
              <a:rPr dirty="0" sz="1800" spc="-18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kA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83567" y="2996952"/>
            <a:ext cx="720074" cy="10217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0" y="3356990"/>
            <a:ext cx="690880" cy="307975"/>
          </a:xfrm>
          <a:custGeom>
            <a:avLst/>
            <a:gdLst/>
            <a:ahLst/>
            <a:cxnLst/>
            <a:rect l="l" t="t" r="r" b="b"/>
            <a:pathLst>
              <a:path w="690880" h="307975">
                <a:moveTo>
                  <a:pt x="0" y="0"/>
                </a:moveTo>
                <a:lnTo>
                  <a:pt x="690575" y="0"/>
                </a:lnTo>
                <a:lnTo>
                  <a:pt x="690575" y="307771"/>
                </a:lnTo>
                <a:lnTo>
                  <a:pt x="0" y="307771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6763" y="3531107"/>
            <a:ext cx="655319" cy="2941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31291" y="3531107"/>
            <a:ext cx="291083" cy="2941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50878" y="3447288"/>
            <a:ext cx="401955" cy="127635"/>
          </a:xfrm>
          <a:custGeom>
            <a:avLst/>
            <a:gdLst/>
            <a:ahLst/>
            <a:cxnLst/>
            <a:rect l="l" t="t" r="r" b="b"/>
            <a:pathLst>
              <a:path w="401955" h="127635">
                <a:moveTo>
                  <a:pt x="260642" y="0"/>
                </a:moveTo>
                <a:lnTo>
                  <a:pt x="234264" y="0"/>
                </a:lnTo>
                <a:lnTo>
                  <a:pt x="264731" y="127635"/>
                </a:lnTo>
                <a:lnTo>
                  <a:pt x="292684" y="127635"/>
                </a:lnTo>
                <a:lnTo>
                  <a:pt x="303296" y="87668"/>
                </a:lnTo>
                <a:lnTo>
                  <a:pt x="279882" y="87668"/>
                </a:lnTo>
                <a:lnTo>
                  <a:pt x="260642" y="0"/>
                </a:lnTo>
                <a:close/>
              </a:path>
              <a:path w="401955" h="127635">
                <a:moveTo>
                  <a:pt x="341957" y="32219"/>
                </a:moveTo>
                <a:lnTo>
                  <a:pt x="318020" y="32219"/>
                </a:lnTo>
                <a:lnTo>
                  <a:pt x="343446" y="127635"/>
                </a:lnTo>
                <a:lnTo>
                  <a:pt x="370776" y="127635"/>
                </a:lnTo>
                <a:lnTo>
                  <a:pt x="380122" y="89153"/>
                </a:lnTo>
                <a:lnTo>
                  <a:pt x="356247" y="89154"/>
                </a:lnTo>
                <a:lnTo>
                  <a:pt x="341957" y="32219"/>
                </a:lnTo>
                <a:close/>
              </a:path>
              <a:path w="401955" h="127635">
                <a:moveTo>
                  <a:pt x="401777" y="0"/>
                </a:moveTo>
                <a:lnTo>
                  <a:pt x="375831" y="0"/>
                </a:lnTo>
                <a:lnTo>
                  <a:pt x="356247" y="89154"/>
                </a:lnTo>
                <a:lnTo>
                  <a:pt x="380122" y="89153"/>
                </a:lnTo>
                <a:lnTo>
                  <a:pt x="401777" y="0"/>
                </a:lnTo>
                <a:close/>
              </a:path>
              <a:path w="401955" h="127635">
                <a:moveTo>
                  <a:pt x="333870" y="0"/>
                </a:moveTo>
                <a:lnTo>
                  <a:pt x="303225" y="0"/>
                </a:lnTo>
                <a:lnTo>
                  <a:pt x="279882" y="87668"/>
                </a:lnTo>
                <a:lnTo>
                  <a:pt x="303296" y="87668"/>
                </a:lnTo>
                <a:lnTo>
                  <a:pt x="318020" y="32219"/>
                </a:lnTo>
                <a:lnTo>
                  <a:pt x="341957" y="32219"/>
                </a:lnTo>
                <a:lnTo>
                  <a:pt x="333870" y="0"/>
                </a:lnTo>
                <a:close/>
              </a:path>
              <a:path w="401955" h="127635">
                <a:moveTo>
                  <a:pt x="222389" y="0"/>
                </a:moveTo>
                <a:lnTo>
                  <a:pt x="127749" y="0"/>
                </a:lnTo>
                <a:lnTo>
                  <a:pt x="127749" y="127635"/>
                </a:lnTo>
                <a:lnTo>
                  <a:pt x="224828" y="127635"/>
                </a:lnTo>
                <a:lnTo>
                  <a:pt x="224828" y="106133"/>
                </a:lnTo>
                <a:lnTo>
                  <a:pt x="153530" y="106133"/>
                </a:lnTo>
                <a:lnTo>
                  <a:pt x="153530" y="71386"/>
                </a:lnTo>
                <a:lnTo>
                  <a:pt x="217601" y="71386"/>
                </a:lnTo>
                <a:lnTo>
                  <a:pt x="217601" y="49885"/>
                </a:lnTo>
                <a:lnTo>
                  <a:pt x="153530" y="49885"/>
                </a:lnTo>
                <a:lnTo>
                  <a:pt x="153530" y="21590"/>
                </a:lnTo>
                <a:lnTo>
                  <a:pt x="222389" y="21590"/>
                </a:lnTo>
                <a:lnTo>
                  <a:pt x="222389" y="0"/>
                </a:lnTo>
                <a:close/>
              </a:path>
              <a:path w="401955" h="127635">
                <a:moveTo>
                  <a:pt x="25069" y="0"/>
                </a:moveTo>
                <a:lnTo>
                  <a:pt x="0" y="0"/>
                </a:lnTo>
                <a:lnTo>
                  <a:pt x="0" y="127635"/>
                </a:lnTo>
                <a:lnTo>
                  <a:pt x="23939" y="127635"/>
                </a:lnTo>
                <a:lnTo>
                  <a:pt x="23939" y="44399"/>
                </a:lnTo>
                <a:lnTo>
                  <a:pt x="52287" y="44399"/>
                </a:lnTo>
                <a:lnTo>
                  <a:pt x="25069" y="0"/>
                </a:lnTo>
                <a:close/>
              </a:path>
              <a:path w="401955" h="127635">
                <a:moveTo>
                  <a:pt x="52287" y="44399"/>
                </a:moveTo>
                <a:lnTo>
                  <a:pt x="23939" y="44399"/>
                </a:lnTo>
                <a:lnTo>
                  <a:pt x="75399" y="127635"/>
                </a:lnTo>
                <a:lnTo>
                  <a:pt x="101257" y="127635"/>
                </a:lnTo>
                <a:lnTo>
                  <a:pt x="101257" y="85229"/>
                </a:lnTo>
                <a:lnTo>
                  <a:pt x="77317" y="85229"/>
                </a:lnTo>
                <a:lnTo>
                  <a:pt x="52287" y="44399"/>
                </a:lnTo>
                <a:close/>
              </a:path>
              <a:path w="401955" h="127635">
                <a:moveTo>
                  <a:pt x="101257" y="0"/>
                </a:moveTo>
                <a:lnTo>
                  <a:pt x="77317" y="0"/>
                </a:lnTo>
                <a:lnTo>
                  <a:pt x="77317" y="85229"/>
                </a:lnTo>
                <a:lnTo>
                  <a:pt x="101257" y="85229"/>
                </a:lnTo>
                <a:lnTo>
                  <a:pt x="101257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46306" y="3442715"/>
            <a:ext cx="410921" cy="1367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15</a:t>
            </a:r>
          </a:p>
        </p:txBody>
      </p:sp>
      <p:sp>
        <p:nvSpPr>
          <p:cNvPr id="42" name="object 4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</p:spTree>
  </p:cSld>
  <p:clrMapOvr>
    <a:masterClrMapping/>
  </p:clrMapOvr>
  <p:transition spd="med">
    <p:fade thruBlk="0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15063" y="2043304"/>
            <a:ext cx="2239645" cy="512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dirty="0" sz="1800" spc="-10">
                <a:latin typeface="Arial Rounded MT Bold"/>
                <a:cs typeface="Arial Rounded MT Bold"/>
              </a:rPr>
              <a:t>Protección </a:t>
            </a:r>
            <a:r>
              <a:rPr dirty="0" sz="1800">
                <a:latin typeface="Arial Rounded MT Bold"/>
                <a:cs typeface="Arial Rounded MT Bold"/>
              </a:rPr>
              <a:t>de</a:t>
            </a:r>
            <a:r>
              <a:rPr dirty="0" sz="1800" spc="-65">
                <a:latin typeface="Arial Rounded MT Bold"/>
                <a:cs typeface="Arial Rounded MT Bold"/>
              </a:rPr>
              <a:t> </a:t>
            </a:r>
            <a:r>
              <a:rPr dirty="0" sz="1800" spc="-5">
                <a:latin typeface="Arial Rounded MT Bold"/>
                <a:cs typeface="Arial Rounded MT Bold"/>
              </a:rPr>
              <a:t>Línea</a:t>
            </a:r>
            <a:endParaRPr sz="1800">
              <a:latin typeface="Arial Rounded MT Bold"/>
              <a:cs typeface="Arial Rounded MT Bold"/>
            </a:endParaRPr>
          </a:p>
          <a:p>
            <a:pPr marL="139065" indent="-127000">
              <a:lnSpc>
                <a:spcPts val="1675"/>
              </a:lnSpc>
              <a:buClr>
                <a:srgbClr val="ADBECB"/>
              </a:buClr>
              <a:buChar char="•"/>
              <a:tabLst>
                <a:tab pos="139700" algn="l"/>
              </a:tabLst>
            </a:pPr>
            <a:r>
              <a:rPr dirty="0" sz="1400">
                <a:latin typeface="Arial"/>
                <a:cs typeface="Arial"/>
              </a:rPr>
              <a:t>ACB‘s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27762" y="3170429"/>
            <a:ext cx="2239645" cy="939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dirty="0" sz="1800" spc="-10">
                <a:latin typeface="Arial Rounded MT Bold"/>
                <a:cs typeface="Arial Rounded MT Bold"/>
              </a:rPr>
              <a:t>Protección </a:t>
            </a:r>
            <a:r>
              <a:rPr dirty="0" sz="1800">
                <a:latin typeface="Arial Rounded MT Bold"/>
                <a:cs typeface="Arial Rounded MT Bold"/>
              </a:rPr>
              <a:t>de</a:t>
            </a:r>
            <a:r>
              <a:rPr dirty="0" sz="1800" spc="-65">
                <a:latin typeface="Arial Rounded MT Bold"/>
                <a:cs typeface="Arial Rounded MT Bold"/>
              </a:rPr>
              <a:t> </a:t>
            </a:r>
            <a:r>
              <a:rPr dirty="0" sz="1800" spc="-5">
                <a:latin typeface="Arial Rounded MT Bold"/>
                <a:cs typeface="Arial Rounded MT Bold"/>
              </a:rPr>
              <a:t>Línea</a:t>
            </a:r>
            <a:endParaRPr sz="1800">
              <a:latin typeface="Arial Rounded MT Bold"/>
              <a:cs typeface="Arial Rounded MT Bold"/>
            </a:endParaRPr>
          </a:p>
          <a:p>
            <a:pPr marL="139065" indent="-127000">
              <a:lnSpc>
                <a:spcPts val="1675"/>
              </a:lnSpc>
              <a:buClr>
                <a:srgbClr val="ADBECB"/>
              </a:buClr>
              <a:buChar char="•"/>
              <a:tabLst>
                <a:tab pos="139700" algn="l"/>
              </a:tabLst>
            </a:pPr>
            <a:r>
              <a:rPr dirty="0" sz="1400">
                <a:latin typeface="Arial"/>
                <a:cs typeface="Arial"/>
              </a:rPr>
              <a:t>ACB‘s</a:t>
            </a:r>
            <a:endParaRPr sz="1400">
              <a:latin typeface="Arial"/>
              <a:cs typeface="Arial"/>
            </a:endParaRPr>
          </a:p>
          <a:p>
            <a:pPr marL="147955" indent="-135890">
              <a:lnSpc>
                <a:spcPct val="100000"/>
              </a:lnSpc>
              <a:buClr>
                <a:srgbClr val="ADBECB"/>
              </a:buClr>
              <a:buChar char="•"/>
              <a:tabLst>
                <a:tab pos="148590" algn="l"/>
              </a:tabLst>
            </a:pPr>
            <a:r>
              <a:rPr dirty="0" sz="1400" spc="-5">
                <a:latin typeface="Arial"/>
                <a:cs typeface="Arial"/>
              </a:rPr>
              <a:t>MCCB‘s</a:t>
            </a:r>
            <a:endParaRPr sz="1400">
              <a:latin typeface="Arial"/>
              <a:cs typeface="Arial"/>
            </a:endParaRPr>
          </a:p>
          <a:p>
            <a:pPr marL="147955" indent="-135890">
              <a:lnSpc>
                <a:spcPct val="100000"/>
              </a:lnSpc>
              <a:buClr>
                <a:srgbClr val="ADBECB"/>
              </a:buClr>
              <a:buChar char="•"/>
              <a:tabLst>
                <a:tab pos="148590" algn="l"/>
              </a:tabLst>
            </a:pPr>
            <a:r>
              <a:rPr dirty="0" sz="1400" spc="-5">
                <a:latin typeface="Arial"/>
                <a:cs typeface="Arial"/>
              </a:rPr>
              <a:t>SECCIONADORES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26175" y="4734116"/>
            <a:ext cx="2870200" cy="1579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dirty="0" sz="1800" spc="-10">
                <a:latin typeface="Arial Rounded MT Bold"/>
                <a:cs typeface="Arial Rounded MT Bold"/>
              </a:rPr>
              <a:t>Protección </a:t>
            </a:r>
            <a:r>
              <a:rPr dirty="0" sz="1800">
                <a:latin typeface="Arial Rounded MT Bold"/>
                <a:cs typeface="Arial Rounded MT Bold"/>
              </a:rPr>
              <a:t>de</a:t>
            </a:r>
            <a:r>
              <a:rPr dirty="0" sz="1800" spc="-15">
                <a:latin typeface="Arial Rounded MT Bold"/>
                <a:cs typeface="Arial Rounded MT Bold"/>
              </a:rPr>
              <a:t> </a:t>
            </a:r>
            <a:r>
              <a:rPr dirty="0" sz="1800" spc="-20">
                <a:latin typeface="Arial Rounded MT Bold"/>
                <a:cs typeface="Arial Rounded MT Bold"/>
              </a:rPr>
              <a:t>Carga</a:t>
            </a:r>
            <a:endParaRPr sz="1800">
              <a:latin typeface="Arial Rounded MT Bold"/>
              <a:cs typeface="Arial Rounded MT Bold"/>
            </a:endParaRPr>
          </a:p>
          <a:p>
            <a:pPr marL="147955" indent="-135890">
              <a:lnSpc>
                <a:spcPts val="1675"/>
              </a:lnSpc>
              <a:buClr>
                <a:srgbClr val="ADBECB"/>
              </a:buClr>
              <a:buChar char="•"/>
              <a:tabLst>
                <a:tab pos="148590" algn="l"/>
              </a:tabLst>
            </a:pPr>
            <a:r>
              <a:rPr dirty="0" sz="1400" spc="-5">
                <a:latin typeface="Arial"/>
                <a:cs typeface="Arial"/>
              </a:rPr>
              <a:t>Interruptor </a:t>
            </a:r>
            <a:r>
              <a:rPr dirty="0" sz="1400">
                <a:latin typeface="Arial"/>
                <a:cs typeface="Arial"/>
              </a:rPr>
              <a:t>caja </a:t>
            </a:r>
            <a:r>
              <a:rPr dirty="0" sz="1400" spc="-5">
                <a:latin typeface="Arial"/>
                <a:cs typeface="Arial"/>
              </a:rPr>
              <a:t>moldeada</a:t>
            </a:r>
            <a:r>
              <a:rPr dirty="0" sz="1400" spc="-1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(MCCB)</a:t>
            </a:r>
            <a:endParaRPr sz="1400">
              <a:latin typeface="Arial"/>
              <a:cs typeface="Arial"/>
            </a:endParaRPr>
          </a:p>
          <a:p>
            <a:pPr marL="147955" indent="-135890">
              <a:lnSpc>
                <a:spcPct val="100000"/>
              </a:lnSpc>
              <a:buClr>
                <a:srgbClr val="ADBECB"/>
              </a:buClr>
              <a:buChar char="•"/>
              <a:tabLst>
                <a:tab pos="148590" algn="l"/>
              </a:tabLst>
            </a:pPr>
            <a:r>
              <a:rPr dirty="0" sz="1400" spc="-5">
                <a:latin typeface="Arial"/>
                <a:cs typeface="Arial"/>
              </a:rPr>
              <a:t>Interruptor miniatura</a:t>
            </a:r>
            <a:r>
              <a:rPr dirty="0" sz="1400" spc="-9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(MCB)</a:t>
            </a:r>
            <a:endParaRPr sz="1400">
              <a:latin typeface="Arial"/>
              <a:cs typeface="Arial"/>
            </a:endParaRPr>
          </a:p>
          <a:p>
            <a:pPr marL="147955" indent="-135890">
              <a:lnSpc>
                <a:spcPct val="100000"/>
              </a:lnSpc>
              <a:buClr>
                <a:srgbClr val="ADBECB"/>
              </a:buClr>
              <a:buChar char="•"/>
              <a:tabLst>
                <a:tab pos="148590" algn="l"/>
              </a:tabLst>
            </a:pPr>
            <a:r>
              <a:rPr dirty="0" sz="1400" spc="-5">
                <a:latin typeface="Arial"/>
                <a:cs typeface="Arial"/>
              </a:rPr>
              <a:t>Interruptor </a:t>
            </a:r>
            <a:r>
              <a:rPr dirty="0" sz="1400">
                <a:latin typeface="Arial"/>
                <a:cs typeface="Arial"/>
              </a:rPr>
              <a:t>diferencial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(RCD)</a:t>
            </a:r>
            <a:endParaRPr sz="1400">
              <a:latin typeface="Arial"/>
              <a:cs typeface="Arial"/>
            </a:endParaRPr>
          </a:p>
          <a:p>
            <a:pPr marL="147955" indent="-135890">
              <a:lnSpc>
                <a:spcPct val="100000"/>
              </a:lnSpc>
              <a:buClr>
                <a:srgbClr val="ADBECB"/>
              </a:buClr>
              <a:buChar char="•"/>
              <a:tabLst>
                <a:tab pos="148590" algn="l"/>
              </a:tabLst>
            </a:pPr>
            <a:r>
              <a:rPr dirty="0" sz="1400">
                <a:latin typeface="Arial"/>
                <a:cs typeface="Arial"/>
              </a:rPr>
              <a:t>Contactor</a:t>
            </a:r>
            <a:endParaRPr sz="1400">
              <a:latin typeface="Arial"/>
              <a:cs typeface="Arial"/>
            </a:endParaRPr>
          </a:p>
          <a:p>
            <a:pPr marL="147955" indent="-135890">
              <a:lnSpc>
                <a:spcPct val="100000"/>
              </a:lnSpc>
              <a:buClr>
                <a:srgbClr val="ADBECB"/>
              </a:buClr>
              <a:buChar char="•"/>
              <a:tabLst>
                <a:tab pos="148590" algn="l"/>
              </a:tabLst>
            </a:pPr>
            <a:r>
              <a:rPr dirty="0" sz="1400">
                <a:latin typeface="Arial"/>
                <a:cs typeface="Arial"/>
              </a:rPr>
              <a:t>Protección </a:t>
            </a:r>
            <a:r>
              <a:rPr dirty="0" sz="1400" spc="-5">
                <a:latin typeface="Arial"/>
                <a:cs typeface="Arial"/>
              </a:rPr>
              <a:t>de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sobrecarga</a:t>
            </a:r>
            <a:endParaRPr sz="1400">
              <a:latin typeface="Arial"/>
              <a:cs typeface="Arial"/>
            </a:endParaRPr>
          </a:p>
          <a:p>
            <a:pPr marL="147955" indent="-135890">
              <a:lnSpc>
                <a:spcPct val="100000"/>
              </a:lnSpc>
              <a:buClr>
                <a:srgbClr val="ADBECB"/>
              </a:buClr>
              <a:buChar char="•"/>
              <a:tabLst>
                <a:tab pos="148590" algn="l"/>
              </a:tabLst>
            </a:pPr>
            <a:r>
              <a:rPr dirty="0" sz="1400">
                <a:latin typeface="Arial"/>
                <a:cs typeface="Arial"/>
              </a:rPr>
              <a:t>Protección y gestión </a:t>
            </a:r>
            <a:r>
              <a:rPr dirty="0" sz="1400" spc="-5">
                <a:latin typeface="Arial"/>
                <a:cs typeface="Arial"/>
              </a:rPr>
              <a:t>del</a:t>
            </a:r>
            <a:r>
              <a:rPr dirty="0" sz="1400" spc="-1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motor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84175" y="1974303"/>
            <a:ext cx="1146846" cy="8040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397125" y="3082381"/>
            <a:ext cx="0" cy="147955"/>
          </a:xfrm>
          <a:custGeom>
            <a:avLst/>
            <a:gdLst/>
            <a:ahLst/>
            <a:cxnLst/>
            <a:rect l="l" t="t" r="r" b="b"/>
            <a:pathLst>
              <a:path w="0" h="147955">
                <a:moveTo>
                  <a:pt x="0" y="0"/>
                </a:moveTo>
                <a:lnTo>
                  <a:pt x="0" y="147637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397125" y="3611017"/>
            <a:ext cx="0" cy="149225"/>
          </a:xfrm>
          <a:custGeom>
            <a:avLst/>
            <a:gdLst/>
            <a:ahLst/>
            <a:cxnLst/>
            <a:rect l="l" t="t" r="r" b="b"/>
            <a:pathLst>
              <a:path w="0" h="149225">
                <a:moveTo>
                  <a:pt x="0" y="0"/>
                </a:moveTo>
                <a:lnTo>
                  <a:pt x="0" y="149225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33612" y="3271292"/>
            <a:ext cx="163830" cy="339725"/>
          </a:xfrm>
          <a:custGeom>
            <a:avLst/>
            <a:gdLst/>
            <a:ahLst/>
            <a:cxnLst/>
            <a:rect l="l" t="t" r="r" b="b"/>
            <a:pathLst>
              <a:path w="163830" h="339725">
                <a:moveTo>
                  <a:pt x="163512" y="339725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12837" y="3093492"/>
            <a:ext cx="0" cy="149225"/>
          </a:xfrm>
          <a:custGeom>
            <a:avLst/>
            <a:gdLst/>
            <a:ahLst/>
            <a:cxnLst/>
            <a:rect l="l" t="t" r="r" b="b"/>
            <a:pathLst>
              <a:path w="0" h="149225">
                <a:moveTo>
                  <a:pt x="0" y="0"/>
                </a:moveTo>
                <a:lnTo>
                  <a:pt x="0" y="149225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12837" y="3609431"/>
            <a:ext cx="0" cy="147955"/>
          </a:xfrm>
          <a:custGeom>
            <a:avLst/>
            <a:gdLst/>
            <a:ahLst/>
            <a:cxnLst/>
            <a:rect l="l" t="t" r="r" b="b"/>
            <a:pathLst>
              <a:path w="0" h="147954">
                <a:moveTo>
                  <a:pt x="0" y="0"/>
                </a:moveTo>
                <a:lnTo>
                  <a:pt x="0" y="147637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949326" y="3268117"/>
            <a:ext cx="163830" cy="341630"/>
          </a:xfrm>
          <a:custGeom>
            <a:avLst/>
            <a:gdLst/>
            <a:ahLst/>
            <a:cxnLst/>
            <a:rect l="l" t="t" r="r" b="b"/>
            <a:pathLst>
              <a:path w="163830" h="341629">
                <a:moveTo>
                  <a:pt x="163512" y="341312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224481" y="3327760"/>
            <a:ext cx="185420" cy="230504"/>
          </a:xfrm>
          <a:custGeom>
            <a:avLst/>
            <a:gdLst/>
            <a:ahLst/>
            <a:cxnLst/>
            <a:rect l="l" t="t" r="r" b="b"/>
            <a:pathLst>
              <a:path w="185419" h="230504">
                <a:moveTo>
                  <a:pt x="0" y="44310"/>
                </a:moveTo>
                <a:lnTo>
                  <a:pt x="110515" y="0"/>
                </a:lnTo>
                <a:lnTo>
                  <a:pt x="184950" y="185661"/>
                </a:lnTo>
                <a:lnTo>
                  <a:pt x="74447" y="229971"/>
                </a:lnTo>
                <a:lnTo>
                  <a:pt x="0" y="4431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359026" y="3212553"/>
            <a:ext cx="76200" cy="730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90613" y="3225253"/>
            <a:ext cx="46990" cy="38100"/>
          </a:xfrm>
          <a:custGeom>
            <a:avLst/>
            <a:gdLst/>
            <a:ahLst/>
            <a:cxnLst/>
            <a:rect l="l" t="t" r="r" b="b"/>
            <a:pathLst>
              <a:path w="46990" h="38100">
                <a:moveTo>
                  <a:pt x="0" y="0"/>
                </a:moveTo>
                <a:lnTo>
                  <a:pt x="46609" y="381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91627" y="3225253"/>
            <a:ext cx="46990" cy="38100"/>
          </a:xfrm>
          <a:custGeom>
            <a:avLst/>
            <a:gdLst/>
            <a:ahLst/>
            <a:cxnLst/>
            <a:rect l="l" t="t" r="r" b="b"/>
            <a:pathLst>
              <a:path w="46990" h="38100">
                <a:moveTo>
                  <a:pt x="0" y="38100"/>
                </a:moveTo>
                <a:lnTo>
                  <a:pt x="46609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55480" y="1347243"/>
            <a:ext cx="316230" cy="428625"/>
          </a:xfrm>
          <a:custGeom>
            <a:avLst/>
            <a:gdLst/>
            <a:ahLst/>
            <a:cxnLst/>
            <a:rect l="l" t="t" r="r" b="b"/>
            <a:pathLst>
              <a:path w="316230" h="428625">
                <a:moveTo>
                  <a:pt x="0" y="214312"/>
                </a:moveTo>
                <a:lnTo>
                  <a:pt x="5638" y="157338"/>
                </a:lnTo>
                <a:lnTo>
                  <a:pt x="21552" y="106143"/>
                </a:lnTo>
                <a:lnTo>
                  <a:pt x="46235" y="62769"/>
                </a:lnTo>
                <a:lnTo>
                  <a:pt x="78184" y="29259"/>
                </a:lnTo>
                <a:lnTo>
                  <a:pt x="115894" y="7655"/>
                </a:lnTo>
                <a:lnTo>
                  <a:pt x="157861" y="0"/>
                </a:lnTo>
                <a:lnTo>
                  <a:pt x="199828" y="7655"/>
                </a:lnTo>
                <a:lnTo>
                  <a:pt x="237540" y="29259"/>
                </a:lnTo>
                <a:lnTo>
                  <a:pt x="269492" y="62769"/>
                </a:lnTo>
                <a:lnTo>
                  <a:pt x="294179" y="106143"/>
                </a:lnTo>
                <a:lnTo>
                  <a:pt x="310094" y="157338"/>
                </a:lnTo>
                <a:lnTo>
                  <a:pt x="315734" y="214312"/>
                </a:lnTo>
                <a:lnTo>
                  <a:pt x="310094" y="271286"/>
                </a:lnTo>
                <a:lnTo>
                  <a:pt x="294179" y="322481"/>
                </a:lnTo>
                <a:lnTo>
                  <a:pt x="269492" y="365855"/>
                </a:lnTo>
                <a:lnTo>
                  <a:pt x="237540" y="399365"/>
                </a:lnTo>
                <a:lnTo>
                  <a:pt x="199828" y="420969"/>
                </a:lnTo>
                <a:lnTo>
                  <a:pt x="157861" y="428625"/>
                </a:lnTo>
                <a:lnTo>
                  <a:pt x="115894" y="420969"/>
                </a:lnTo>
                <a:lnTo>
                  <a:pt x="78184" y="399365"/>
                </a:lnTo>
                <a:lnTo>
                  <a:pt x="46235" y="365855"/>
                </a:lnTo>
                <a:lnTo>
                  <a:pt x="21552" y="322481"/>
                </a:lnTo>
                <a:lnTo>
                  <a:pt x="5638" y="271286"/>
                </a:lnTo>
                <a:lnTo>
                  <a:pt x="0" y="214312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55480" y="1566310"/>
            <a:ext cx="316230" cy="427355"/>
          </a:xfrm>
          <a:custGeom>
            <a:avLst/>
            <a:gdLst/>
            <a:ahLst/>
            <a:cxnLst/>
            <a:rect l="l" t="t" r="r" b="b"/>
            <a:pathLst>
              <a:path w="316230" h="427355">
                <a:moveTo>
                  <a:pt x="0" y="213525"/>
                </a:moveTo>
                <a:lnTo>
                  <a:pt x="5638" y="156764"/>
                </a:lnTo>
                <a:lnTo>
                  <a:pt x="21552" y="105758"/>
                </a:lnTo>
                <a:lnTo>
                  <a:pt x="46235" y="62542"/>
                </a:lnTo>
                <a:lnTo>
                  <a:pt x="78184" y="29154"/>
                </a:lnTo>
                <a:lnTo>
                  <a:pt x="115894" y="7627"/>
                </a:lnTo>
                <a:lnTo>
                  <a:pt x="157861" y="0"/>
                </a:lnTo>
                <a:lnTo>
                  <a:pt x="199828" y="7627"/>
                </a:lnTo>
                <a:lnTo>
                  <a:pt x="237540" y="29154"/>
                </a:lnTo>
                <a:lnTo>
                  <a:pt x="269492" y="62542"/>
                </a:lnTo>
                <a:lnTo>
                  <a:pt x="294179" y="105758"/>
                </a:lnTo>
                <a:lnTo>
                  <a:pt x="310094" y="156764"/>
                </a:lnTo>
                <a:lnTo>
                  <a:pt x="315734" y="213525"/>
                </a:lnTo>
                <a:lnTo>
                  <a:pt x="310094" y="270286"/>
                </a:lnTo>
                <a:lnTo>
                  <a:pt x="294179" y="321292"/>
                </a:lnTo>
                <a:lnTo>
                  <a:pt x="269492" y="364507"/>
                </a:lnTo>
                <a:lnTo>
                  <a:pt x="237540" y="397896"/>
                </a:lnTo>
                <a:lnTo>
                  <a:pt x="199828" y="419422"/>
                </a:lnTo>
                <a:lnTo>
                  <a:pt x="157861" y="427050"/>
                </a:lnTo>
                <a:lnTo>
                  <a:pt x="115894" y="419422"/>
                </a:lnTo>
                <a:lnTo>
                  <a:pt x="78184" y="397896"/>
                </a:lnTo>
                <a:lnTo>
                  <a:pt x="46235" y="364507"/>
                </a:lnTo>
                <a:lnTo>
                  <a:pt x="21552" y="321292"/>
                </a:lnTo>
                <a:lnTo>
                  <a:pt x="5638" y="270286"/>
                </a:lnTo>
                <a:lnTo>
                  <a:pt x="0" y="213525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12837" y="1996531"/>
            <a:ext cx="0" cy="269875"/>
          </a:xfrm>
          <a:custGeom>
            <a:avLst/>
            <a:gdLst/>
            <a:ahLst/>
            <a:cxnLst/>
            <a:rect l="l" t="t" r="r" b="b"/>
            <a:pathLst>
              <a:path w="0" h="269875">
                <a:moveTo>
                  <a:pt x="0" y="0"/>
                </a:moveTo>
                <a:lnTo>
                  <a:pt x="0" y="269875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12837" y="2572792"/>
            <a:ext cx="0" cy="250825"/>
          </a:xfrm>
          <a:custGeom>
            <a:avLst/>
            <a:gdLst/>
            <a:ahLst/>
            <a:cxnLst/>
            <a:rect l="l" t="t" r="r" b="b"/>
            <a:pathLst>
              <a:path w="0" h="250825">
                <a:moveTo>
                  <a:pt x="0" y="0"/>
                </a:moveTo>
                <a:lnTo>
                  <a:pt x="0" y="250825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949326" y="2231478"/>
            <a:ext cx="163830" cy="341630"/>
          </a:xfrm>
          <a:custGeom>
            <a:avLst/>
            <a:gdLst/>
            <a:ahLst/>
            <a:cxnLst/>
            <a:rect l="l" t="t" r="r" b="b"/>
            <a:pathLst>
              <a:path w="163830" h="341630">
                <a:moveTo>
                  <a:pt x="163512" y="341312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90613" y="2188616"/>
            <a:ext cx="46990" cy="40005"/>
          </a:xfrm>
          <a:custGeom>
            <a:avLst/>
            <a:gdLst/>
            <a:ahLst/>
            <a:cxnLst/>
            <a:rect l="l" t="t" r="r" b="b"/>
            <a:pathLst>
              <a:path w="46990" h="40005">
                <a:moveTo>
                  <a:pt x="0" y="0"/>
                </a:moveTo>
                <a:lnTo>
                  <a:pt x="46609" y="39687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091627" y="2188616"/>
            <a:ext cx="46990" cy="40005"/>
          </a:xfrm>
          <a:custGeom>
            <a:avLst/>
            <a:gdLst/>
            <a:ahLst/>
            <a:cxnLst/>
            <a:rect l="l" t="t" r="r" b="b"/>
            <a:pathLst>
              <a:path w="46990" h="40005">
                <a:moveTo>
                  <a:pt x="0" y="39687"/>
                </a:moveTo>
                <a:lnTo>
                  <a:pt x="46609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19125" y="2823617"/>
            <a:ext cx="5393055" cy="5080"/>
          </a:xfrm>
          <a:custGeom>
            <a:avLst/>
            <a:gdLst/>
            <a:ahLst/>
            <a:cxnLst/>
            <a:rect l="l" t="t" r="r" b="b"/>
            <a:pathLst>
              <a:path w="5393055" h="5080">
                <a:moveTo>
                  <a:pt x="0" y="0"/>
                </a:moveTo>
                <a:lnTo>
                  <a:pt x="5392737" y="476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112837" y="2823616"/>
            <a:ext cx="0" cy="427355"/>
          </a:xfrm>
          <a:custGeom>
            <a:avLst/>
            <a:gdLst/>
            <a:ahLst/>
            <a:cxnLst/>
            <a:rect l="l" t="t" r="r" b="b"/>
            <a:pathLst>
              <a:path w="0" h="427355">
                <a:moveTo>
                  <a:pt x="0" y="0"/>
                </a:moveTo>
                <a:lnTo>
                  <a:pt x="0" y="427037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397125" y="2823617"/>
            <a:ext cx="0" cy="392430"/>
          </a:xfrm>
          <a:custGeom>
            <a:avLst/>
            <a:gdLst/>
            <a:ahLst/>
            <a:cxnLst/>
            <a:rect l="l" t="t" r="r" b="b"/>
            <a:pathLst>
              <a:path w="0" h="392430">
                <a:moveTo>
                  <a:pt x="0" y="0"/>
                </a:moveTo>
                <a:lnTo>
                  <a:pt x="0" y="39211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112837" y="4639716"/>
            <a:ext cx="0" cy="281305"/>
          </a:xfrm>
          <a:custGeom>
            <a:avLst/>
            <a:gdLst/>
            <a:ahLst/>
            <a:cxnLst/>
            <a:rect l="l" t="t" r="r" b="b"/>
            <a:pathLst>
              <a:path w="0" h="281304">
                <a:moveTo>
                  <a:pt x="0" y="0"/>
                </a:moveTo>
                <a:lnTo>
                  <a:pt x="0" y="280987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397125" y="3757066"/>
            <a:ext cx="0" cy="281305"/>
          </a:xfrm>
          <a:custGeom>
            <a:avLst/>
            <a:gdLst/>
            <a:ahLst/>
            <a:cxnLst/>
            <a:rect l="l" t="t" r="r" b="b"/>
            <a:pathLst>
              <a:path w="0" h="281304">
                <a:moveTo>
                  <a:pt x="0" y="0"/>
                </a:moveTo>
                <a:lnTo>
                  <a:pt x="0" y="280987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11188" y="4052341"/>
            <a:ext cx="5400675" cy="0"/>
          </a:xfrm>
          <a:custGeom>
            <a:avLst/>
            <a:gdLst/>
            <a:ahLst/>
            <a:cxnLst/>
            <a:rect l="l" t="t" r="r" b="b"/>
            <a:pathLst>
              <a:path w="5400675" h="0">
                <a:moveTo>
                  <a:pt x="0" y="0"/>
                </a:moveTo>
                <a:lnTo>
                  <a:pt x="540067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112837" y="4038056"/>
            <a:ext cx="0" cy="243204"/>
          </a:xfrm>
          <a:custGeom>
            <a:avLst/>
            <a:gdLst/>
            <a:ahLst/>
            <a:cxnLst/>
            <a:rect l="l" t="t" r="r" b="b"/>
            <a:pathLst>
              <a:path w="0" h="243204">
                <a:moveTo>
                  <a:pt x="0" y="0"/>
                </a:moveTo>
                <a:lnTo>
                  <a:pt x="0" y="242887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949326" y="4298403"/>
            <a:ext cx="163830" cy="341630"/>
          </a:xfrm>
          <a:custGeom>
            <a:avLst/>
            <a:gdLst/>
            <a:ahLst/>
            <a:cxnLst/>
            <a:rect l="l" t="t" r="r" b="b"/>
            <a:pathLst>
              <a:path w="163830" h="341629">
                <a:moveTo>
                  <a:pt x="163512" y="341312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090613" y="4255541"/>
            <a:ext cx="46990" cy="38100"/>
          </a:xfrm>
          <a:custGeom>
            <a:avLst/>
            <a:gdLst/>
            <a:ahLst/>
            <a:cxnLst/>
            <a:rect l="l" t="t" r="r" b="b"/>
            <a:pathLst>
              <a:path w="46990" h="38100">
                <a:moveTo>
                  <a:pt x="0" y="0"/>
                </a:moveTo>
                <a:lnTo>
                  <a:pt x="46609" y="381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091627" y="4255541"/>
            <a:ext cx="46990" cy="38100"/>
          </a:xfrm>
          <a:custGeom>
            <a:avLst/>
            <a:gdLst/>
            <a:ahLst/>
            <a:cxnLst/>
            <a:rect l="l" t="t" r="r" b="b"/>
            <a:pathLst>
              <a:path w="46990" h="38100">
                <a:moveTo>
                  <a:pt x="0" y="38100"/>
                </a:moveTo>
                <a:lnTo>
                  <a:pt x="46609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103312" y="5301264"/>
            <a:ext cx="12700" cy="504190"/>
          </a:xfrm>
          <a:custGeom>
            <a:avLst/>
            <a:gdLst/>
            <a:ahLst/>
            <a:cxnLst/>
            <a:rect l="l" t="t" r="r" b="b"/>
            <a:pathLst>
              <a:path w="12700" h="504189">
                <a:moveTo>
                  <a:pt x="12700" y="0"/>
                </a:moveTo>
                <a:lnTo>
                  <a:pt x="0" y="503999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955481" y="5803353"/>
            <a:ext cx="287655" cy="361950"/>
          </a:xfrm>
          <a:custGeom>
            <a:avLst/>
            <a:gdLst/>
            <a:ahLst/>
            <a:cxnLst/>
            <a:rect l="l" t="t" r="r" b="b"/>
            <a:pathLst>
              <a:path w="287655" h="361950">
                <a:moveTo>
                  <a:pt x="143573" y="0"/>
                </a:moveTo>
                <a:lnTo>
                  <a:pt x="105408" y="6464"/>
                </a:lnTo>
                <a:lnTo>
                  <a:pt x="71112" y="24708"/>
                </a:lnTo>
                <a:lnTo>
                  <a:pt x="42054" y="53006"/>
                </a:lnTo>
                <a:lnTo>
                  <a:pt x="19603" y="89633"/>
                </a:lnTo>
                <a:lnTo>
                  <a:pt x="5129" y="132864"/>
                </a:lnTo>
                <a:lnTo>
                  <a:pt x="0" y="180975"/>
                </a:lnTo>
                <a:lnTo>
                  <a:pt x="5129" y="229085"/>
                </a:lnTo>
                <a:lnTo>
                  <a:pt x="19603" y="272316"/>
                </a:lnTo>
                <a:lnTo>
                  <a:pt x="42054" y="308943"/>
                </a:lnTo>
                <a:lnTo>
                  <a:pt x="71112" y="337241"/>
                </a:lnTo>
                <a:lnTo>
                  <a:pt x="105408" y="355485"/>
                </a:lnTo>
                <a:lnTo>
                  <a:pt x="143573" y="361950"/>
                </a:lnTo>
                <a:lnTo>
                  <a:pt x="181743" y="355485"/>
                </a:lnTo>
                <a:lnTo>
                  <a:pt x="216043" y="337241"/>
                </a:lnTo>
                <a:lnTo>
                  <a:pt x="245103" y="308943"/>
                </a:lnTo>
                <a:lnTo>
                  <a:pt x="267555" y="272316"/>
                </a:lnTo>
                <a:lnTo>
                  <a:pt x="282030" y="229085"/>
                </a:lnTo>
                <a:lnTo>
                  <a:pt x="287159" y="180975"/>
                </a:lnTo>
                <a:lnTo>
                  <a:pt x="282030" y="132864"/>
                </a:lnTo>
                <a:lnTo>
                  <a:pt x="267555" y="89633"/>
                </a:lnTo>
                <a:lnTo>
                  <a:pt x="245103" y="53006"/>
                </a:lnTo>
                <a:lnTo>
                  <a:pt x="216043" y="24708"/>
                </a:lnTo>
                <a:lnTo>
                  <a:pt x="181743" y="6464"/>
                </a:lnTo>
                <a:lnTo>
                  <a:pt x="1435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955481" y="5803353"/>
            <a:ext cx="287655" cy="361950"/>
          </a:xfrm>
          <a:custGeom>
            <a:avLst/>
            <a:gdLst/>
            <a:ahLst/>
            <a:cxnLst/>
            <a:rect l="l" t="t" r="r" b="b"/>
            <a:pathLst>
              <a:path w="287655" h="361950">
                <a:moveTo>
                  <a:pt x="0" y="180975"/>
                </a:moveTo>
                <a:lnTo>
                  <a:pt x="5129" y="132864"/>
                </a:lnTo>
                <a:lnTo>
                  <a:pt x="19603" y="89633"/>
                </a:lnTo>
                <a:lnTo>
                  <a:pt x="42054" y="53006"/>
                </a:lnTo>
                <a:lnTo>
                  <a:pt x="71112" y="24708"/>
                </a:lnTo>
                <a:lnTo>
                  <a:pt x="105408" y="6464"/>
                </a:lnTo>
                <a:lnTo>
                  <a:pt x="143573" y="0"/>
                </a:lnTo>
                <a:lnTo>
                  <a:pt x="181743" y="6464"/>
                </a:lnTo>
                <a:lnTo>
                  <a:pt x="216043" y="24708"/>
                </a:lnTo>
                <a:lnTo>
                  <a:pt x="245103" y="53006"/>
                </a:lnTo>
                <a:lnTo>
                  <a:pt x="267555" y="89633"/>
                </a:lnTo>
                <a:lnTo>
                  <a:pt x="282030" y="132864"/>
                </a:lnTo>
                <a:lnTo>
                  <a:pt x="287159" y="180975"/>
                </a:lnTo>
                <a:lnTo>
                  <a:pt x="282030" y="229085"/>
                </a:lnTo>
                <a:lnTo>
                  <a:pt x="267555" y="272316"/>
                </a:lnTo>
                <a:lnTo>
                  <a:pt x="245103" y="308943"/>
                </a:lnTo>
                <a:lnTo>
                  <a:pt x="216043" y="337241"/>
                </a:lnTo>
                <a:lnTo>
                  <a:pt x="181743" y="355485"/>
                </a:lnTo>
                <a:lnTo>
                  <a:pt x="143573" y="361950"/>
                </a:lnTo>
                <a:lnTo>
                  <a:pt x="105408" y="355485"/>
                </a:lnTo>
                <a:lnTo>
                  <a:pt x="71112" y="337241"/>
                </a:lnTo>
                <a:lnTo>
                  <a:pt x="42054" y="308943"/>
                </a:lnTo>
                <a:lnTo>
                  <a:pt x="19603" y="272316"/>
                </a:lnTo>
                <a:lnTo>
                  <a:pt x="5129" y="229085"/>
                </a:lnTo>
                <a:lnTo>
                  <a:pt x="0" y="180975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397125" y="4639716"/>
            <a:ext cx="0" cy="281305"/>
          </a:xfrm>
          <a:custGeom>
            <a:avLst/>
            <a:gdLst/>
            <a:ahLst/>
            <a:cxnLst/>
            <a:rect l="l" t="t" r="r" b="b"/>
            <a:pathLst>
              <a:path w="0" h="281304">
                <a:moveTo>
                  <a:pt x="0" y="0"/>
                </a:moveTo>
                <a:lnTo>
                  <a:pt x="0" y="280987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397125" y="4038056"/>
            <a:ext cx="0" cy="243204"/>
          </a:xfrm>
          <a:custGeom>
            <a:avLst/>
            <a:gdLst/>
            <a:ahLst/>
            <a:cxnLst/>
            <a:rect l="l" t="t" r="r" b="b"/>
            <a:pathLst>
              <a:path w="0" h="243204">
                <a:moveTo>
                  <a:pt x="0" y="0"/>
                </a:moveTo>
                <a:lnTo>
                  <a:pt x="0" y="242887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250950" y="5803353"/>
            <a:ext cx="287655" cy="361950"/>
          </a:xfrm>
          <a:custGeom>
            <a:avLst/>
            <a:gdLst/>
            <a:ahLst/>
            <a:cxnLst/>
            <a:rect l="l" t="t" r="r" b="b"/>
            <a:pathLst>
              <a:path w="287655" h="361950">
                <a:moveTo>
                  <a:pt x="0" y="180975"/>
                </a:moveTo>
                <a:lnTo>
                  <a:pt x="5130" y="132864"/>
                </a:lnTo>
                <a:lnTo>
                  <a:pt x="19607" y="89633"/>
                </a:lnTo>
                <a:lnTo>
                  <a:pt x="42063" y="53006"/>
                </a:lnTo>
                <a:lnTo>
                  <a:pt x="71129" y="24708"/>
                </a:lnTo>
                <a:lnTo>
                  <a:pt x="105434" y="6464"/>
                </a:lnTo>
                <a:lnTo>
                  <a:pt x="143611" y="0"/>
                </a:lnTo>
                <a:lnTo>
                  <a:pt x="181788" y="6464"/>
                </a:lnTo>
                <a:lnTo>
                  <a:pt x="216093" y="24708"/>
                </a:lnTo>
                <a:lnTo>
                  <a:pt x="245159" y="53006"/>
                </a:lnTo>
                <a:lnTo>
                  <a:pt x="267615" y="89633"/>
                </a:lnTo>
                <a:lnTo>
                  <a:pt x="282093" y="132864"/>
                </a:lnTo>
                <a:lnTo>
                  <a:pt x="287223" y="180975"/>
                </a:lnTo>
                <a:lnTo>
                  <a:pt x="282093" y="229085"/>
                </a:lnTo>
                <a:lnTo>
                  <a:pt x="267615" y="272316"/>
                </a:lnTo>
                <a:lnTo>
                  <a:pt x="245159" y="308943"/>
                </a:lnTo>
                <a:lnTo>
                  <a:pt x="216093" y="337241"/>
                </a:lnTo>
                <a:lnTo>
                  <a:pt x="181788" y="355485"/>
                </a:lnTo>
                <a:lnTo>
                  <a:pt x="143611" y="361950"/>
                </a:lnTo>
                <a:lnTo>
                  <a:pt x="105434" y="355485"/>
                </a:lnTo>
                <a:lnTo>
                  <a:pt x="71129" y="337241"/>
                </a:lnTo>
                <a:lnTo>
                  <a:pt x="42063" y="308943"/>
                </a:lnTo>
                <a:lnTo>
                  <a:pt x="19607" y="272316"/>
                </a:lnTo>
                <a:lnTo>
                  <a:pt x="5130" y="229085"/>
                </a:lnTo>
                <a:lnTo>
                  <a:pt x="0" y="180975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914775" y="4639716"/>
            <a:ext cx="0" cy="281305"/>
          </a:xfrm>
          <a:custGeom>
            <a:avLst/>
            <a:gdLst/>
            <a:ahLst/>
            <a:cxnLst/>
            <a:rect l="l" t="t" r="r" b="b"/>
            <a:pathLst>
              <a:path w="0" h="281304">
                <a:moveTo>
                  <a:pt x="0" y="0"/>
                </a:moveTo>
                <a:lnTo>
                  <a:pt x="0" y="280987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914775" y="4038056"/>
            <a:ext cx="0" cy="243204"/>
          </a:xfrm>
          <a:custGeom>
            <a:avLst/>
            <a:gdLst/>
            <a:ahLst/>
            <a:cxnLst/>
            <a:rect l="l" t="t" r="r" b="b"/>
            <a:pathLst>
              <a:path w="0" h="243204">
                <a:moveTo>
                  <a:pt x="0" y="0"/>
                </a:moveTo>
                <a:lnTo>
                  <a:pt x="0" y="242887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751262" y="4298403"/>
            <a:ext cx="163830" cy="341630"/>
          </a:xfrm>
          <a:custGeom>
            <a:avLst/>
            <a:gdLst/>
            <a:ahLst/>
            <a:cxnLst/>
            <a:rect l="l" t="t" r="r" b="b"/>
            <a:pathLst>
              <a:path w="163829" h="341629">
                <a:moveTo>
                  <a:pt x="163512" y="341312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892551" y="4255541"/>
            <a:ext cx="46990" cy="38100"/>
          </a:xfrm>
          <a:custGeom>
            <a:avLst/>
            <a:gdLst/>
            <a:ahLst/>
            <a:cxnLst/>
            <a:rect l="l" t="t" r="r" b="b"/>
            <a:pathLst>
              <a:path w="46989" h="38100">
                <a:moveTo>
                  <a:pt x="0" y="0"/>
                </a:moveTo>
                <a:lnTo>
                  <a:pt x="46609" y="381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893563" y="4255541"/>
            <a:ext cx="46990" cy="38100"/>
          </a:xfrm>
          <a:custGeom>
            <a:avLst/>
            <a:gdLst/>
            <a:ahLst/>
            <a:cxnLst/>
            <a:rect l="l" t="t" r="r" b="b"/>
            <a:pathLst>
              <a:path w="46989" h="38100">
                <a:moveTo>
                  <a:pt x="0" y="38100"/>
                </a:moveTo>
                <a:lnTo>
                  <a:pt x="46609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762181" y="5803353"/>
            <a:ext cx="287655" cy="361950"/>
          </a:xfrm>
          <a:custGeom>
            <a:avLst/>
            <a:gdLst/>
            <a:ahLst/>
            <a:cxnLst/>
            <a:rect l="l" t="t" r="r" b="b"/>
            <a:pathLst>
              <a:path w="287654" h="361950">
                <a:moveTo>
                  <a:pt x="0" y="180975"/>
                </a:moveTo>
                <a:lnTo>
                  <a:pt x="5131" y="132864"/>
                </a:lnTo>
                <a:lnTo>
                  <a:pt x="19612" y="89633"/>
                </a:lnTo>
                <a:lnTo>
                  <a:pt x="42073" y="53006"/>
                </a:lnTo>
                <a:lnTo>
                  <a:pt x="71146" y="24708"/>
                </a:lnTo>
                <a:lnTo>
                  <a:pt x="105461" y="6464"/>
                </a:lnTo>
                <a:lnTo>
                  <a:pt x="143649" y="0"/>
                </a:lnTo>
                <a:lnTo>
                  <a:pt x="181838" y="6464"/>
                </a:lnTo>
                <a:lnTo>
                  <a:pt x="216156" y="24708"/>
                </a:lnTo>
                <a:lnTo>
                  <a:pt x="245232" y="53006"/>
                </a:lnTo>
                <a:lnTo>
                  <a:pt x="267696" y="89633"/>
                </a:lnTo>
                <a:lnTo>
                  <a:pt x="282179" y="132864"/>
                </a:lnTo>
                <a:lnTo>
                  <a:pt x="287312" y="180975"/>
                </a:lnTo>
                <a:lnTo>
                  <a:pt x="282179" y="229085"/>
                </a:lnTo>
                <a:lnTo>
                  <a:pt x="267696" y="272316"/>
                </a:lnTo>
                <a:lnTo>
                  <a:pt x="245232" y="308943"/>
                </a:lnTo>
                <a:lnTo>
                  <a:pt x="216156" y="337241"/>
                </a:lnTo>
                <a:lnTo>
                  <a:pt x="181838" y="355485"/>
                </a:lnTo>
                <a:lnTo>
                  <a:pt x="143649" y="361950"/>
                </a:lnTo>
                <a:lnTo>
                  <a:pt x="105461" y="355485"/>
                </a:lnTo>
                <a:lnTo>
                  <a:pt x="71146" y="337241"/>
                </a:lnTo>
                <a:lnTo>
                  <a:pt x="42073" y="308943"/>
                </a:lnTo>
                <a:lnTo>
                  <a:pt x="19612" y="272316"/>
                </a:lnTo>
                <a:lnTo>
                  <a:pt x="5131" y="229085"/>
                </a:lnTo>
                <a:lnTo>
                  <a:pt x="0" y="180975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112837" y="3757066"/>
            <a:ext cx="0" cy="281305"/>
          </a:xfrm>
          <a:custGeom>
            <a:avLst/>
            <a:gdLst/>
            <a:ahLst/>
            <a:cxnLst/>
            <a:rect l="l" t="t" r="r" b="b"/>
            <a:pathLst>
              <a:path w="0" h="281304">
                <a:moveTo>
                  <a:pt x="0" y="0"/>
                </a:moveTo>
                <a:lnTo>
                  <a:pt x="0" y="280987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233612" y="4292053"/>
            <a:ext cx="163830" cy="341630"/>
          </a:xfrm>
          <a:custGeom>
            <a:avLst/>
            <a:gdLst/>
            <a:ahLst/>
            <a:cxnLst/>
            <a:rect l="l" t="t" r="r" b="b"/>
            <a:pathLst>
              <a:path w="163830" h="341629">
                <a:moveTo>
                  <a:pt x="163512" y="341312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224185" y="4348579"/>
            <a:ext cx="186055" cy="231775"/>
          </a:xfrm>
          <a:custGeom>
            <a:avLst/>
            <a:gdLst/>
            <a:ahLst/>
            <a:cxnLst/>
            <a:rect l="l" t="t" r="r" b="b"/>
            <a:pathLst>
              <a:path w="186055" h="231775">
                <a:moveTo>
                  <a:pt x="0" y="44310"/>
                </a:moveTo>
                <a:lnTo>
                  <a:pt x="110515" y="0"/>
                </a:lnTo>
                <a:lnTo>
                  <a:pt x="185547" y="187134"/>
                </a:lnTo>
                <a:lnTo>
                  <a:pt x="75031" y="231444"/>
                </a:lnTo>
                <a:lnTo>
                  <a:pt x="0" y="44310"/>
                </a:lnTo>
                <a:close/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359026" y="4234903"/>
            <a:ext cx="76200" cy="714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950912" y="4971506"/>
            <a:ext cx="165100" cy="339725"/>
          </a:xfrm>
          <a:custGeom>
            <a:avLst/>
            <a:gdLst/>
            <a:ahLst/>
            <a:cxnLst/>
            <a:rect l="l" t="t" r="r" b="b"/>
            <a:pathLst>
              <a:path w="165100" h="339725">
                <a:moveTo>
                  <a:pt x="165100" y="339725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1629131" y="1729784"/>
            <a:ext cx="4057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45" b="1">
                <a:latin typeface="Arial"/>
                <a:cs typeface="Arial"/>
              </a:rPr>
              <a:t>A</a:t>
            </a:r>
            <a:r>
              <a:rPr dirty="0" sz="1400" spc="-10" b="1">
                <a:latin typeface="Arial"/>
                <a:cs typeface="Arial"/>
              </a:rPr>
              <a:t>C</a:t>
            </a:r>
            <a:r>
              <a:rPr dirty="0" sz="1400" b="1">
                <a:latin typeface="Arial"/>
                <a:cs typeface="Arial"/>
              </a:rPr>
              <a:t>B</a:t>
            </a:r>
            <a:endParaRPr sz="14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241133" y="2881832"/>
            <a:ext cx="5607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15" b="1">
                <a:latin typeface="Arial"/>
                <a:cs typeface="Arial"/>
              </a:rPr>
              <a:t>M</a:t>
            </a:r>
            <a:r>
              <a:rPr dirty="0" sz="1400" spc="-10" b="1">
                <a:latin typeface="Arial"/>
                <a:cs typeface="Arial"/>
              </a:rPr>
              <a:t>CCB</a:t>
            </a:r>
            <a:endParaRPr sz="14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251297" y="4100210"/>
            <a:ext cx="432434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15" b="1">
                <a:latin typeface="Arial"/>
                <a:cs typeface="Arial"/>
              </a:rPr>
              <a:t>M</a:t>
            </a:r>
            <a:r>
              <a:rPr dirty="0" sz="1400" spc="-10" b="1">
                <a:latin typeface="Arial"/>
                <a:cs typeface="Arial"/>
              </a:rPr>
              <a:t>CC</a:t>
            </a:r>
            <a:endParaRPr sz="14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402720" y="4343236"/>
            <a:ext cx="128905" cy="199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50"/>
              </a:lnSpc>
            </a:pPr>
            <a:r>
              <a:rPr dirty="0" sz="1400" b="1">
                <a:latin typeface="Arial"/>
                <a:cs typeface="Arial"/>
              </a:rPr>
              <a:t>B</a:t>
            </a:r>
            <a:endParaRPr sz="14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677582" y="4103420"/>
            <a:ext cx="3803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Arial"/>
                <a:cs typeface="Arial"/>
              </a:rPr>
              <a:t>LBS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520315" y="5094278"/>
            <a:ext cx="8096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Arial"/>
                <a:cs typeface="Arial"/>
              </a:rPr>
              <a:t>3RU</a:t>
            </a:r>
            <a:r>
              <a:rPr dirty="0" sz="1400" spc="27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3UF</a:t>
            </a:r>
            <a:endParaRPr sz="14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407883" y="5354429"/>
            <a:ext cx="3810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Arial"/>
                <a:cs typeface="Arial"/>
              </a:rPr>
              <a:t>3</a:t>
            </a:r>
            <a:r>
              <a:rPr dirty="0" sz="1400" spc="-10" b="1">
                <a:latin typeface="Arial"/>
                <a:cs typeface="Arial"/>
              </a:rPr>
              <a:t>RU</a:t>
            </a:r>
            <a:endParaRPr sz="140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2255837" y="4947694"/>
            <a:ext cx="163830" cy="341630"/>
          </a:xfrm>
          <a:custGeom>
            <a:avLst/>
            <a:gdLst/>
            <a:ahLst/>
            <a:cxnLst/>
            <a:rect l="l" t="t" r="r" b="b"/>
            <a:pathLst>
              <a:path w="163830" h="341629">
                <a:moveTo>
                  <a:pt x="163512" y="341312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418410" y="5398550"/>
            <a:ext cx="3175" cy="69215"/>
          </a:xfrm>
          <a:custGeom>
            <a:avLst/>
            <a:gdLst/>
            <a:ahLst/>
            <a:cxnLst/>
            <a:rect l="l" t="t" r="r" b="b"/>
            <a:pathLst>
              <a:path w="3175" h="69214">
                <a:moveTo>
                  <a:pt x="1409" y="-14287"/>
                </a:moveTo>
                <a:lnTo>
                  <a:pt x="1409" y="83159"/>
                </a:lnTo>
              </a:path>
            </a:pathLst>
          </a:custGeom>
          <a:ln w="313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367309" y="5335836"/>
            <a:ext cx="3175" cy="69215"/>
          </a:xfrm>
          <a:custGeom>
            <a:avLst/>
            <a:gdLst/>
            <a:ahLst/>
            <a:cxnLst/>
            <a:rect l="l" t="t" r="r" b="b"/>
            <a:pathLst>
              <a:path w="3175" h="69214">
                <a:moveTo>
                  <a:pt x="1409" y="-14287"/>
                </a:moveTo>
                <a:lnTo>
                  <a:pt x="1409" y="83159"/>
                </a:lnTo>
              </a:path>
            </a:pathLst>
          </a:custGeom>
          <a:ln w="313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413109" y="5269152"/>
            <a:ext cx="3175" cy="69215"/>
          </a:xfrm>
          <a:custGeom>
            <a:avLst/>
            <a:gdLst/>
            <a:ahLst/>
            <a:cxnLst/>
            <a:rect l="l" t="t" r="r" b="b"/>
            <a:pathLst>
              <a:path w="3175" h="69214">
                <a:moveTo>
                  <a:pt x="1409" y="-14287"/>
                </a:moveTo>
                <a:lnTo>
                  <a:pt x="1409" y="83159"/>
                </a:lnTo>
              </a:path>
            </a:pathLst>
          </a:custGeom>
          <a:ln w="313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368483" y="5404530"/>
            <a:ext cx="57150" cy="2540"/>
          </a:xfrm>
          <a:custGeom>
            <a:avLst/>
            <a:gdLst/>
            <a:ahLst/>
            <a:cxnLst/>
            <a:rect l="l" t="t" r="r" b="b"/>
            <a:pathLst>
              <a:path w="57150" h="2539">
                <a:moveTo>
                  <a:pt x="-14287" y="1168"/>
                </a:moveTo>
                <a:lnTo>
                  <a:pt x="71386" y="1168"/>
                </a:lnTo>
              </a:path>
            </a:pathLst>
          </a:custGeom>
          <a:ln w="309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370937" y="5337747"/>
            <a:ext cx="52069" cy="2540"/>
          </a:xfrm>
          <a:custGeom>
            <a:avLst/>
            <a:gdLst/>
            <a:ahLst/>
            <a:cxnLst/>
            <a:rect l="l" t="t" r="r" b="b"/>
            <a:pathLst>
              <a:path w="52069" h="2539">
                <a:moveTo>
                  <a:pt x="-14287" y="1060"/>
                </a:moveTo>
                <a:lnTo>
                  <a:pt x="66205" y="1060"/>
                </a:lnTo>
              </a:path>
            </a:pathLst>
          </a:custGeom>
          <a:ln w="306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408123" y="5445224"/>
            <a:ext cx="5080" cy="355600"/>
          </a:xfrm>
          <a:custGeom>
            <a:avLst/>
            <a:gdLst/>
            <a:ahLst/>
            <a:cxnLst/>
            <a:rect l="l" t="t" r="r" b="b"/>
            <a:pathLst>
              <a:path w="5080" h="355600">
                <a:moveTo>
                  <a:pt x="4762" y="0"/>
                </a:moveTo>
                <a:lnTo>
                  <a:pt x="0" y="3556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1896146" y="5066967"/>
            <a:ext cx="36131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Arial"/>
                <a:cs typeface="Arial"/>
              </a:rPr>
              <a:t>3</a:t>
            </a:r>
            <a:r>
              <a:rPr dirty="0" sz="1400" spc="-10" b="1">
                <a:latin typeface="Arial"/>
                <a:cs typeface="Arial"/>
              </a:rPr>
              <a:t>RT</a:t>
            </a:r>
            <a:endParaRPr sz="1400">
              <a:latin typeface="Arial"/>
              <a:cs typeface="Aria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3738562" y="4941342"/>
            <a:ext cx="165100" cy="339725"/>
          </a:xfrm>
          <a:custGeom>
            <a:avLst/>
            <a:gdLst/>
            <a:ahLst/>
            <a:cxnLst/>
            <a:rect l="l" t="t" r="r" b="b"/>
            <a:pathLst>
              <a:path w="165100" h="339725">
                <a:moveTo>
                  <a:pt x="165100" y="339725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905191" y="5394949"/>
            <a:ext cx="2540" cy="59690"/>
          </a:xfrm>
          <a:custGeom>
            <a:avLst/>
            <a:gdLst/>
            <a:ahLst/>
            <a:cxnLst/>
            <a:rect l="l" t="t" r="r" b="b"/>
            <a:pathLst>
              <a:path w="2539" h="59689">
                <a:moveTo>
                  <a:pt x="1219" y="-14287"/>
                </a:moveTo>
                <a:lnTo>
                  <a:pt x="1219" y="73799"/>
                </a:lnTo>
              </a:path>
            </a:pathLst>
          </a:custGeom>
          <a:ln w="3101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839647" y="5341641"/>
            <a:ext cx="2540" cy="59690"/>
          </a:xfrm>
          <a:custGeom>
            <a:avLst/>
            <a:gdLst/>
            <a:ahLst/>
            <a:cxnLst/>
            <a:rect l="l" t="t" r="r" b="b"/>
            <a:pathLst>
              <a:path w="2539" h="59689">
                <a:moveTo>
                  <a:pt x="1219" y="-14287"/>
                </a:moveTo>
                <a:lnTo>
                  <a:pt x="1219" y="73799"/>
                </a:lnTo>
              </a:path>
            </a:pathLst>
          </a:custGeom>
          <a:ln w="3101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900610" y="5283150"/>
            <a:ext cx="2540" cy="59690"/>
          </a:xfrm>
          <a:custGeom>
            <a:avLst/>
            <a:gdLst/>
            <a:ahLst/>
            <a:cxnLst/>
            <a:rect l="l" t="t" r="r" b="b"/>
            <a:pathLst>
              <a:path w="2539" h="59689">
                <a:moveTo>
                  <a:pt x="1219" y="-14287"/>
                </a:moveTo>
                <a:lnTo>
                  <a:pt x="1219" y="73799"/>
                </a:lnTo>
              </a:path>
            </a:pathLst>
          </a:custGeom>
          <a:ln w="3101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3839899" y="5399989"/>
            <a:ext cx="74930" cy="3175"/>
          </a:xfrm>
          <a:custGeom>
            <a:avLst/>
            <a:gdLst/>
            <a:ahLst/>
            <a:cxnLst/>
            <a:rect l="l" t="t" r="r" b="b"/>
            <a:pathLst>
              <a:path w="74929" h="3175">
                <a:moveTo>
                  <a:pt x="-14287" y="1530"/>
                </a:moveTo>
                <a:lnTo>
                  <a:pt x="88836" y="1530"/>
                </a:lnTo>
              </a:path>
            </a:pathLst>
          </a:custGeom>
          <a:ln w="316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3844313" y="5342287"/>
            <a:ext cx="67945" cy="3175"/>
          </a:xfrm>
          <a:custGeom>
            <a:avLst/>
            <a:gdLst/>
            <a:ahLst/>
            <a:cxnLst/>
            <a:rect l="l" t="t" r="r" b="b"/>
            <a:pathLst>
              <a:path w="67945" h="3175">
                <a:moveTo>
                  <a:pt x="-14287" y="1390"/>
                </a:moveTo>
                <a:lnTo>
                  <a:pt x="82054" y="1390"/>
                </a:lnTo>
              </a:path>
            </a:pathLst>
          </a:custGeom>
          <a:ln w="313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3908425" y="5450931"/>
            <a:ext cx="0" cy="352425"/>
          </a:xfrm>
          <a:custGeom>
            <a:avLst/>
            <a:gdLst/>
            <a:ahLst/>
            <a:cxnLst/>
            <a:rect l="l" t="t" r="r" b="b"/>
            <a:pathLst>
              <a:path w="0" h="352425">
                <a:moveTo>
                  <a:pt x="0" y="0"/>
                </a:moveTo>
                <a:lnTo>
                  <a:pt x="0" y="352425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 txBox="1"/>
          <p:nvPr/>
        </p:nvSpPr>
        <p:spPr>
          <a:xfrm>
            <a:off x="4418496" y="4850363"/>
            <a:ext cx="36131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Arial"/>
                <a:cs typeface="Arial"/>
              </a:rPr>
              <a:t>3</a:t>
            </a:r>
            <a:r>
              <a:rPr dirty="0" sz="1400" spc="-10" b="1">
                <a:latin typeface="Arial"/>
                <a:cs typeface="Arial"/>
              </a:rPr>
              <a:t>RT</a:t>
            </a:r>
            <a:endParaRPr sz="14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84812" y="2881843"/>
            <a:ext cx="4057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45" b="1">
                <a:latin typeface="Arial"/>
                <a:cs typeface="Arial"/>
              </a:rPr>
              <a:t>A</a:t>
            </a:r>
            <a:r>
              <a:rPr dirty="0" sz="1400" spc="-10" b="1">
                <a:latin typeface="Arial"/>
                <a:cs typeface="Arial"/>
              </a:rPr>
              <a:t>C</a:t>
            </a:r>
            <a:r>
              <a:rPr dirty="0" sz="1400" b="1">
                <a:latin typeface="Arial"/>
                <a:cs typeface="Arial"/>
              </a:rPr>
              <a:t>B</a:t>
            </a:r>
            <a:endParaRPr sz="1400">
              <a:latin typeface="Arial"/>
              <a:cs typeface="Aria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2952750" y="5351246"/>
            <a:ext cx="273049" cy="45401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90322" y="3171650"/>
            <a:ext cx="665159" cy="66515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3099330" y="3158749"/>
            <a:ext cx="303740" cy="4482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484438" y="3143045"/>
            <a:ext cx="603249" cy="4409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/>
          <p:nvPr/>
        </p:nvSpPr>
        <p:spPr>
          <a:xfrm>
            <a:off x="2626479" y="2881913"/>
            <a:ext cx="3803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latin typeface="Arial"/>
                <a:cs typeface="Arial"/>
              </a:rPr>
              <a:t>LBS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4949837" y="2817012"/>
            <a:ext cx="1052830" cy="646430"/>
          </a:xfrm>
          <a:custGeom>
            <a:avLst/>
            <a:gdLst/>
            <a:ahLst/>
            <a:cxnLst/>
            <a:rect l="l" t="t" r="r" b="b"/>
            <a:pathLst>
              <a:path w="1052829" h="646429">
                <a:moveTo>
                  <a:pt x="0" y="0"/>
                </a:moveTo>
                <a:lnTo>
                  <a:pt x="1052449" y="0"/>
                </a:lnTo>
                <a:lnTo>
                  <a:pt x="1052449" y="646328"/>
                </a:lnTo>
                <a:lnTo>
                  <a:pt x="0" y="64632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 txBox="1"/>
          <p:nvPr/>
        </p:nvSpPr>
        <p:spPr>
          <a:xfrm>
            <a:off x="4951425" y="2843932"/>
            <a:ext cx="104965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0965" marR="93345" indent="48260">
              <a:lnSpc>
                <a:spcPct val="100000"/>
              </a:lnSpc>
              <a:spcBef>
                <a:spcPts val="100"/>
              </a:spcBef>
            </a:pPr>
            <a:r>
              <a:rPr dirty="0" sz="1800" spc="-35">
                <a:solidFill>
                  <a:srgbClr val="979797"/>
                </a:solidFill>
                <a:latin typeface="Arial"/>
                <a:cs typeface="Arial"/>
              </a:rPr>
              <a:t>Tablero  </a:t>
            </a:r>
            <a:r>
              <a:rPr dirty="0" sz="1800" spc="-15">
                <a:solidFill>
                  <a:srgbClr val="979797"/>
                </a:solidFill>
                <a:latin typeface="Arial"/>
                <a:cs typeface="Arial"/>
              </a:rPr>
              <a:t>p</a:t>
            </a:r>
            <a:r>
              <a:rPr dirty="0" sz="1800" spc="-5">
                <a:solidFill>
                  <a:srgbClr val="979797"/>
                </a:solidFill>
                <a:latin typeface="Arial"/>
                <a:cs typeface="Arial"/>
              </a:rPr>
              <a:t>r</a:t>
            </a:r>
            <a:r>
              <a:rPr dirty="0" sz="1800" spc="-10">
                <a:solidFill>
                  <a:srgbClr val="979797"/>
                </a:solidFill>
                <a:latin typeface="Arial"/>
                <a:cs typeface="Arial"/>
              </a:rPr>
              <a:t>i</a:t>
            </a:r>
            <a:r>
              <a:rPr dirty="0" sz="1800" spc="-15">
                <a:solidFill>
                  <a:srgbClr val="979797"/>
                </a:solidFill>
                <a:latin typeface="Arial"/>
                <a:cs typeface="Arial"/>
              </a:rPr>
              <a:t>n</a:t>
            </a:r>
            <a:r>
              <a:rPr dirty="0" sz="1800" spc="-5">
                <a:solidFill>
                  <a:srgbClr val="979797"/>
                </a:solidFill>
                <a:latin typeface="Arial"/>
                <a:cs typeface="Arial"/>
              </a:rPr>
              <a:t>c</a:t>
            </a:r>
            <a:r>
              <a:rPr dirty="0" sz="1800" spc="-10">
                <a:solidFill>
                  <a:srgbClr val="979797"/>
                </a:solidFill>
                <a:latin typeface="Arial"/>
                <a:cs typeface="Arial"/>
              </a:rPr>
              <a:t>i</a:t>
            </a:r>
            <a:r>
              <a:rPr dirty="0" sz="1800" spc="-15">
                <a:solidFill>
                  <a:srgbClr val="979797"/>
                </a:solidFill>
                <a:latin typeface="Arial"/>
                <a:cs typeface="Arial"/>
              </a:rPr>
              <a:t>pal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4949850" y="4065041"/>
            <a:ext cx="1062355" cy="923925"/>
          </a:xfrm>
          <a:custGeom>
            <a:avLst/>
            <a:gdLst/>
            <a:ahLst/>
            <a:cxnLst/>
            <a:rect l="l" t="t" r="r" b="b"/>
            <a:pathLst>
              <a:path w="1062354" h="923925">
                <a:moveTo>
                  <a:pt x="0" y="0"/>
                </a:moveTo>
                <a:lnTo>
                  <a:pt x="1062012" y="0"/>
                </a:lnTo>
                <a:lnTo>
                  <a:pt x="1062012" y="923328"/>
                </a:lnTo>
                <a:lnTo>
                  <a:pt x="0" y="923328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 txBox="1"/>
          <p:nvPr/>
        </p:nvSpPr>
        <p:spPr>
          <a:xfrm>
            <a:off x="4413946" y="4091965"/>
            <a:ext cx="159512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46050">
              <a:lnSpc>
                <a:spcPct val="100000"/>
              </a:lnSpc>
              <a:spcBef>
                <a:spcPts val="100"/>
              </a:spcBef>
            </a:pPr>
            <a:r>
              <a:rPr dirty="0" sz="1800" spc="-190">
                <a:solidFill>
                  <a:srgbClr val="979797"/>
                </a:solidFill>
                <a:latin typeface="Arial"/>
                <a:cs typeface="Arial"/>
              </a:rPr>
              <a:t>T</a:t>
            </a:r>
            <a:r>
              <a:rPr dirty="0" sz="1800" spc="-15">
                <a:solidFill>
                  <a:srgbClr val="979797"/>
                </a:solidFill>
                <a:latin typeface="Arial"/>
                <a:cs typeface="Arial"/>
              </a:rPr>
              <a:t>ab</a:t>
            </a:r>
            <a:r>
              <a:rPr dirty="0" sz="1800" spc="-10">
                <a:solidFill>
                  <a:srgbClr val="979797"/>
                </a:solidFill>
                <a:latin typeface="Arial"/>
                <a:cs typeface="Arial"/>
              </a:rPr>
              <a:t>l</a:t>
            </a:r>
            <a:r>
              <a:rPr dirty="0" sz="1800" spc="-15">
                <a:solidFill>
                  <a:srgbClr val="979797"/>
                </a:solidFill>
                <a:latin typeface="Arial"/>
                <a:cs typeface="Arial"/>
              </a:rPr>
              <a:t>e</a:t>
            </a:r>
            <a:r>
              <a:rPr dirty="0" sz="1800" spc="-5">
                <a:solidFill>
                  <a:srgbClr val="979797"/>
                </a:solidFill>
                <a:latin typeface="Arial"/>
                <a:cs typeface="Arial"/>
              </a:rPr>
              <a:t>ro</a:t>
            </a:r>
            <a:endParaRPr sz="1800">
              <a:latin typeface="Arial"/>
              <a:cs typeface="Arial"/>
            </a:endParaRPr>
          </a:p>
          <a:p>
            <a:pPr algn="r" marR="90805">
              <a:lnSpc>
                <a:spcPts val="2155"/>
              </a:lnSpc>
              <a:spcBef>
                <a:spcPts val="10"/>
              </a:spcBef>
              <a:tabLst>
                <a:tab pos="622300" algn="l"/>
              </a:tabLst>
            </a:pPr>
            <a:r>
              <a:rPr dirty="0" sz="1400" spc="-5" b="1">
                <a:latin typeface="Arial"/>
                <a:cs typeface="Arial"/>
              </a:rPr>
              <a:t>3</a:t>
            </a:r>
            <a:r>
              <a:rPr dirty="0" sz="1400" spc="-30" b="1">
                <a:latin typeface="Arial"/>
                <a:cs typeface="Arial"/>
              </a:rPr>
              <a:t>R</a:t>
            </a:r>
            <a:r>
              <a:rPr dirty="0" sz="1400" b="1">
                <a:latin typeface="Arial"/>
                <a:cs typeface="Arial"/>
              </a:rPr>
              <a:t>V</a:t>
            </a:r>
            <a:r>
              <a:rPr dirty="0" sz="1400" b="1">
                <a:latin typeface="Arial"/>
                <a:cs typeface="Arial"/>
              </a:rPr>
              <a:t>	</a:t>
            </a:r>
            <a:r>
              <a:rPr dirty="0" sz="1800">
                <a:solidFill>
                  <a:srgbClr val="979797"/>
                </a:solidFill>
                <a:latin typeface="Arial"/>
                <a:cs typeface="Arial"/>
              </a:rPr>
              <a:t>s</a:t>
            </a:r>
            <a:r>
              <a:rPr dirty="0" sz="1800" spc="-15">
                <a:solidFill>
                  <a:srgbClr val="979797"/>
                </a:solidFill>
                <a:latin typeface="Arial"/>
                <a:cs typeface="Arial"/>
              </a:rPr>
              <a:t>e</a:t>
            </a:r>
            <a:r>
              <a:rPr dirty="0" sz="1800" spc="-5">
                <a:solidFill>
                  <a:srgbClr val="979797"/>
                </a:solidFill>
                <a:latin typeface="Arial"/>
                <a:cs typeface="Arial"/>
              </a:rPr>
              <a:t>c</a:t>
            </a:r>
            <a:r>
              <a:rPr dirty="0" sz="1800" spc="-15">
                <a:solidFill>
                  <a:srgbClr val="979797"/>
                </a:solidFill>
                <a:latin typeface="Arial"/>
                <a:cs typeface="Arial"/>
              </a:rPr>
              <a:t>unda</a:t>
            </a:r>
            <a:endParaRPr sz="1800">
              <a:latin typeface="Arial"/>
              <a:cs typeface="Arial"/>
            </a:endParaRPr>
          </a:p>
          <a:p>
            <a:pPr marL="939800">
              <a:lnSpc>
                <a:spcPts val="2155"/>
              </a:lnSpc>
            </a:pPr>
            <a:r>
              <a:rPr dirty="0" sz="1800" spc="-5">
                <a:solidFill>
                  <a:srgbClr val="979797"/>
                </a:solidFill>
                <a:latin typeface="Arial"/>
                <a:cs typeface="Arial"/>
              </a:rPr>
              <a:t>rio</a:t>
            </a:r>
            <a:endParaRPr sz="1800">
              <a:latin typeface="Arial"/>
              <a:cs typeface="Arial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1279348" y="4387850"/>
            <a:ext cx="344320" cy="60109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081755" y="4413718"/>
            <a:ext cx="303739" cy="4482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2466862" y="4398014"/>
            <a:ext cx="603248" cy="44097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 txBox="1"/>
          <p:nvPr/>
        </p:nvSpPr>
        <p:spPr>
          <a:xfrm>
            <a:off x="441647" y="4130864"/>
            <a:ext cx="432434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15" b="1">
                <a:latin typeface="Arial"/>
                <a:cs typeface="Arial"/>
              </a:rPr>
              <a:t>M</a:t>
            </a:r>
            <a:r>
              <a:rPr dirty="0" sz="1400" spc="-10" b="1">
                <a:latin typeface="Arial"/>
                <a:cs typeface="Arial"/>
              </a:rPr>
              <a:t>CB</a:t>
            </a:r>
            <a:endParaRPr sz="1400">
              <a:latin typeface="Arial"/>
              <a:cs typeface="Arial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577637" y="4365104"/>
            <a:ext cx="197120" cy="59950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 txBox="1">
            <a:spLocks noGrp="1"/>
          </p:cNvSpPr>
          <p:nvPr>
            <p:ph type="title"/>
          </p:nvPr>
        </p:nvSpPr>
        <p:spPr>
          <a:xfrm>
            <a:off x="527300" y="398137"/>
            <a:ext cx="238315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Siemens</a:t>
            </a:r>
            <a:r>
              <a:rPr dirty="0" spc="-85"/>
              <a:t> </a:t>
            </a:r>
            <a:r>
              <a:rPr dirty="0"/>
              <a:t>SENTRON</a:t>
            </a:r>
          </a:p>
        </p:txBody>
      </p:sp>
      <p:sp>
        <p:nvSpPr>
          <p:cNvPr id="89" name="object 89"/>
          <p:cNvSpPr/>
          <p:nvPr/>
        </p:nvSpPr>
        <p:spPr>
          <a:xfrm>
            <a:off x="1187627" y="3068959"/>
            <a:ext cx="558215" cy="79208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995940" y="4725144"/>
            <a:ext cx="402405" cy="5760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995940" y="4149080"/>
            <a:ext cx="362041" cy="53931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483768" y="5301208"/>
            <a:ext cx="360039" cy="42348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995940" y="5301208"/>
            <a:ext cx="360035" cy="42348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16</a:t>
            </a:r>
          </a:p>
        </p:txBody>
      </p:sp>
      <p:sp>
        <p:nvSpPr>
          <p:cNvPr id="95" name="object 9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</p:spTree>
  </p:cSld>
  <p:clrMapOvr>
    <a:masterClrMapping/>
  </p:clrMapOvr>
  <p:transition spd="med">
    <p:fade thruBlk="0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45115" y="4007702"/>
            <a:ext cx="705006" cy="1692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71232" y="1619898"/>
            <a:ext cx="664971" cy="8886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051217" y="2766060"/>
            <a:ext cx="0" cy="1096645"/>
          </a:xfrm>
          <a:custGeom>
            <a:avLst/>
            <a:gdLst/>
            <a:ahLst/>
            <a:cxnLst/>
            <a:rect l="l" t="t" r="r" b="b"/>
            <a:pathLst>
              <a:path w="0" h="1096645">
                <a:moveTo>
                  <a:pt x="0" y="0"/>
                </a:moveTo>
                <a:lnTo>
                  <a:pt x="0" y="1096327"/>
                </a:lnTo>
              </a:path>
            </a:pathLst>
          </a:custGeom>
          <a:ln w="25400">
            <a:solidFill>
              <a:srgbClr val="00B0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990169" y="2926079"/>
            <a:ext cx="0" cy="931544"/>
          </a:xfrm>
          <a:custGeom>
            <a:avLst/>
            <a:gdLst/>
            <a:ahLst/>
            <a:cxnLst/>
            <a:rect l="l" t="t" r="r" b="b"/>
            <a:pathLst>
              <a:path w="0" h="931545">
                <a:moveTo>
                  <a:pt x="0" y="0"/>
                </a:moveTo>
                <a:lnTo>
                  <a:pt x="0" y="931544"/>
                </a:lnTo>
              </a:path>
            </a:pathLst>
          </a:custGeom>
          <a:ln w="25400">
            <a:solidFill>
              <a:srgbClr val="7030A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422636" y="2924943"/>
            <a:ext cx="3576320" cy="0"/>
          </a:xfrm>
          <a:custGeom>
            <a:avLst/>
            <a:gdLst/>
            <a:ahLst/>
            <a:cxnLst/>
            <a:rect l="l" t="t" r="r" b="b"/>
            <a:pathLst>
              <a:path w="3576320" h="0">
                <a:moveTo>
                  <a:pt x="0" y="0"/>
                </a:moveTo>
                <a:lnTo>
                  <a:pt x="3575723" y="0"/>
                </a:lnTo>
              </a:path>
            </a:pathLst>
          </a:custGeom>
          <a:ln w="25400">
            <a:solidFill>
              <a:srgbClr val="7030A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317778" y="2780927"/>
            <a:ext cx="2738120" cy="0"/>
          </a:xfrm>
          <a:custGeom>
            <a:avLst/>
            <a:gdLst/>
            <a:ahLst/>
            <a:cxnLst/>
            <a:rect l="l" t="t" r="r" b="b"/>
            <a:pathLst>
              <a:path w="2738120" h="0">
                <a:moveTo>
                  <a:pt x="0" y="0"/>
                </a:moveTo>
                <a:lnTo>
                  <a:pt x="2737700" y="0"/>
                </a:lnTo>
              </a:path>
            </a:pathLst>
          </a:custGeom>
          <a:ln w="25400">
            <a:solidFill>
              <a:srgbClr val="00B0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471348" y="1996690"/>
            <a:ext cx="0" cy="931544"/>
          </a:xfrm>
          <a:custGeom>
            <a:avLst/>
            <a:gdLst/>
            <a:ahLst/>
            <a:cxnLst/>
            <a:rect l="l" t="t" r="r" b="b"/>
            <a:pathLst>
              <a:path w="0" h="931544">
                <a:moveTo>
                  <a:pt x="0" y="0"/>
                </a:moveTo>
                <a:lnTo>
                  <a:pt x="0" y="931544"/>
                </a:lnTo>
              </a:path>
            </a:pathLst>
          </a:custGeom>
          <a:ln w="25400">
            <a:solidFill>
              <a:srgbClr val="7030A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601597" y="2033899"/>
            <a:ext cx="3175" cy="759460"/>
          </a:xfrm>
          <a:custGeom>
            <a:avLst/>
            <a:gdLst/>
            <a:ahLst/>
            <a:cxnLst/>
            <a:rect l="l" t="t" r="r" b="b"/>
            <a:pathLst>
              <a:path w="3175" h="759460">
                <a:moveTo>
                  <a:pt x="2959" y="0"/>
                </a:moveTo>
                <a:lnTo>
                  <a:pt x="0" y="759421"/>
                </a:lnTo>
              </a:path>
            </a:pathLst>
          </a:custGeom>
          <a:ln w="25400">
            <a:solidFill>
              <a:srgbClr val="00B0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317778" y="1772818"/>
            <a:ext cx="1254652" cy="6507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291654" y="2567051"/>
            <a:ext cx="70485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Arial"/>
                <a:cs typeface="Arial"/>
              </a:rPr>
              <a:t>PROFINET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46025" y="2756473"/>
            <a:ext cx="499109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050">
                <a:latin typeface="Arial"/>
                <a:cs typeface="Arial"/>
              </a:rPr>
              <a:t>P</a:t>
            </a:r>
            <a:r>
              <a:rPr dirty="0" sz="1050" spc="5">
                <a:latin typeface="Arial"/>
                <a:cs typeface="Arial"/>
              </a:rPr>
              <a:t>R</a:t>
            </a:r>
            <a:r>
              <a:rPr dirty="0" sz="1050" spc="-1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F</a:t>
            </a:r>
            <a:r>
              <a:rPr dirty="0" sz="1050" spc="-10">
                <a:latin typeface="Arial"/>
                <a:cs typeface="Arial"/>
              </a:rPr>
              <a:t>IB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33268" y="2731070"/>
            <a:ext cx="21272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5">
                <a:latin typeface="Arial"/>
                <a:cs typeface="Arial"/>
              </a:rPr>
              <a:t>U</a:t>
            </a:r>
            <a:r>
              <a:rPr dirty="0" sz="1050">
                <a:latin typeface="Arial"/>
                <a:cs typeface="Arial"/>
              </a:rPr>
              <a:t>S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731711" y="1567193"/>
            <a:ext cx="899146" cy="9414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194426" y="2392681"/>
            <a:ext cx="0" cy="689610"/>
          </a:xfrm>
          <a:custGeom>
            <a:avLst/>
            <a:gdLst/>
            <a:ahLst/>
            <a:cxnLst/>
            <a:rect l="l" t="t" r="r" b="b"/>
            <a:pathLst>
              <a:path w="0" h="689610">
                <a:moveTo>
                  <a:pt x="0" y="0"/>
                </a:moveTo>
                <a:lnTo>
                  <a:pt x="0" y="689610"/>
                </a:lnTo>
              </a:path>
            </a:pathLst>
          </a:custGeom>
          <a:ln w="25400">
            <a:solidFill>
              <a:srgbClr val="00B0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7693862" y="1628800"/>
            <a:ext cx="921385" cy="5530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-635">
              <a:lnSpc>
                <a:spcPct val="110000"/>
              </a:lnSpc>
              <a:spcBef>
                <a:spcPts val="90"/>
              </a:spcBef>
            </a:pPr>
            <a:r>
              <a:rPr dirty="0" sz="1050">
                <a:latin typeface="Arial"/>
                <a:cs typeface="Arial"/>
              </a:rPr>
              <a:t>powerconfig /  </a:t>
            </a:r>
            <a:r>
              <a:rPr dirty="0" sz="1050">
                <a:latin typeface="Arial"/>
                <a:cs typeface="Arial"/>
              </a:rPr>
              <a:t>po</a:t>
            </a:r>
            <a:r>
              <a:rPr dirty="0" sz="1050" spc="-10">
                <a:latin typeface="Arial"/>
                <a:cs typeface="Arial"/>
              </a:rPr>
              <a:t>w</a:t>
            </a:r>
            <a:r>
              <a:rPr dirty="0" sz="1050">
                <a:latin typeface="Arial"/>
                <a:cs typeface="Arial"/>
              </a:rPr>
              <a:t>e</a:t>
            </a:r>
            <a:r>
              <a:rPr dirty="0" sz="1050" spc="-5">
                <a:latin typeface="Arial"/>
                <a:cs typeface="Arial"/>
              </a:rPr>
              <a:t>r</a:t>
            </a:r>
            <a:r>
              <a:rPr dirty="0" sz="1050" spc="10">
                <a:latin typeface="Arial"/>
                <a:cs typeface="Arial"/>
              </a:rPr>
              <a:t>m</a:t>
            </a:r>
            <a:r>
              <a:rPr dirty="0" sz="1050">
                <a:latin typeface="Arial"/>
                <a:cs typeface="Arial"/>
              </a:rPr>
              <a:t>anager  </a:t>
            </a:r>
            <a:r>
              <a:rPr dirty="0" sz="1050">
                <a:latin typeface="Arial"/>
                <a:cs typeface="Arial"/>
              </a:rPr>
              <a:t>software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61706" y="4592002"/>
            <a:ext cx="705006" cy="16923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416296" y="3438752"/>
            <a:ext cx="259715" cy="0"/>
          </a:xfrm>
          <a:custGeom>
            <a:avLst/>
            <a:gdLst/>
            <a:ahLst/>
            <a:cxnLst/>
            <a:rect l="l" t="t" r="r" b="b"/>
            <a:pathLst>
              <a:path w="259714" h="0">
                <a:moveTo>
                  <a:pt x="0" y="0"/>
                </a:moveTo>
                <a:lnTo>
                  <a:pt x="259499" y="0"/>
                </a:lnTo>
              </a:path>
            </a:pathLst>
          </a:custGeom>
          <a:ln w="25400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585960" y="3438752"/>
            <a:ext cx="965835" cy="0"/>
          </a:xfrm>
          <a:custGeom>
            <a:avLst/>
            <a:gdLst/>
            <a:ahLst/>
            <a:cxnLst/>
            <a:rect l="l" t="t" r="r" b="b"/>
            <a:pathLst>
              <a:path w="965835" h="0">
                <a:moveTo>
                  <a:pt x="0" y="0"/>
                </a:moveTo>
                <a:lnTo>
                  <a:pt x="965225" y="0"/>
                </a:lnTo>
              </a:path>
            </a:pathLst>
          </a:custGeom>
          <a:ln w="25400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353668" y="4466767"/>
            <a:ext cx="705012" cy="16923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436205" y="4311970"/>
            <a:ext cx="705012" cy="169236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691562" y="3753040"/>
            <a:ext cx="102519" cy="6119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766936" y="4007703"/>
            <a:ext cx="705012" cy="1692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513391" y="3753040"/>
            <a:ext cx="102514" cy="6119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343530" y="3753040"/>
            <a:ext cx="102513" cy="6119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518822" y="4163123"/>
            <a:ext cx="705011" cy="169236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597075" y="4007703"/>
            <a:ext cx="705007" cy="1692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115097" y="3438752"/>
            <a:ext cx="259715" cy="0"/>
          </a:xfrm>
          <a:custGeom>
            <a:avLst/>
            <a:gdLst/>
            <a:ahLst/>
            <a:cxnLst/>
            <a:rect l="l" t="t" r="r" b="b"/>
            <a:pathLst>
              <a:path w="259714" h="0">
                <a:moveTo>
                  <a:pt x="0" y="0"/>
                </a:moveTo>
                <a:lnTo>
                  <a:pt x="259499" y="0"/>
                </a:lnTo>
              </a:path>
            </a:pathLst>
          </a:custGeom>
          <a:ln w="25400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372217" y="3426052"/>
            <a:ext cx="0" cy="334645"/>
          </a:xfrm>
          <a:custGeom>
            <a:avLst/>
            <a:gdLst/>
            <a:ahLst/>
            <a:cxnLst/>
            <a:rect l="l" t="t" r="r" b="b"/>
            <a:pathLst>
              <a:path w="0" h="334645">
                <a:moveTo>
                  <a:pt x="0" y="0"/>
                </a:moveTo>
                <a:lnTo>
                  <a:pt x="0" y="334416"/>
                </a:lnTo>
              </a:path>
            </a:pathLst>
          </a:custGeom>
          <a:ln w="25400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416296" y="3426052"/>
            <a:ext cx="0" cy="334645"/>
          </a:xfrm>
          <a:custGeom>
            <a:avLst/>
            <a:gdLst/>
            <a:ahLst/>
            <a:cxnLst/>
            <a:rect l="l" t="t" r="r" b="b"/>
            <a:pathLst>
              <a:path w="0" h="334645">
                <a:moveTo>
                  <a:pt x="0" y="0"/>
                </a:moveTo>
                <a:lnTo>
                  <a:pt x="0" y="334416"/>
                </a:lnTo>
              </a:path>
            </a:pathLst>
          </a:custGeom>
          <a:ln w="25400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634966" y="3438752"/>
            <a:ext cx="909319" cy="0"/>
          </a:xfrm>
          <a:custGeom>
            <a:avLst/>
            <a:gdLst/>
            <a:ahLst/>
            <a:cxnLst/>
            <a:rect l="l" t="t" r="r" b="b"/>
            <a:pathLst>
              <a:path w="909320" h="0">
                <a:moveTo>
                  <a:pt x="0" y="0"/>
                </a:moveTo>
                <a:lnTo>
                  <a:pt x="909294" y="0"/>
                </a:lnTo>
              </a:path>
            </a:pathLst>
          </a:custGeom>
          <a:ln w="25400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541882" y="3426052"/>
            <a:ext cx="0" cy="334645"/>
          </a:xfrm>
          <a:custGeom>
            <a:avLst/>
            <a:gdLst/>
            <a:ahLst/>
            <a:cxnLst/>
            <a:rect l="l" t="t" r="r" b="b"/>
            <a:pathLst>
              <a:path w="0" h="334645">
                <a:moveTo>
                  <a:pt x="0" y="0"/>
                </a:moveTo>
                <a:lnTo>
                  <a:pt x="0" y="334416"/>
                </a:lnTo>
              </a:path>
            </a:pathLst>
          </a:custGeom>
          <a:ln w="25400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585960" y="3426052"/>
            <a:ext cx="0" cy="334645"/>
          </a:xfrm>
          <a:custGeom>
            <a:avLst/>
            <a:gdLst/>
            <a:ahLst/>
            <a:cxnLst/>
            <a:rect l="l" t="t" r="r" b="b"/>
            <a:pathLst>
              <a:path w="0" h="334645">
                <a:moveTo>
                  <a:pt x="0" y="0"/>
                </a:moveTo>
                <a:lnTo>
                  <a:pt x="0" y="334416"/>
                </a:lnTo>
              </a:path>
            </a:pathLst>
          </a:custGeom>
          <a:ln w="25400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462325" y="3438752"/>
            <a:ext cx="259715" cy="0"/>
          </a:xfrm>
          <a:custGeom>
            <a:avLst/>
            <a:gdLst/>
            <a:ahLst/>
            <a:cxnLst/>
            <a:rect l="l" t="t" r="r" b="b"/>
            <a:pathLst>
              <a:path w="259714" h="0">
                <a:moveTo>
                  <a:pt x="0" y="0"/>
                </a:moveTo>
                <a:lnTo>
                  <a:pt x="259499" y="0"/>
                </a:lnTo>
              </a:path>
            </a:pathLst>
          </a:custGeom>
          <a:ln w="25400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719445" y="3426052"/>
            <a:ext cx="0" cy="334645"/>
          </a:xfrm>
          <a:custGeom>
            <a:avLst/>
            <a:gdLst/>
            <a:ahLst/>
            <a:cxnLst/>
            <a:rect l="l" t="t" r="r" b="b"/>
            <a:pathLst>
              <a:path w="0" h="334645">
                <a:moveTo>
                  <a:pt x="0" y="0"/>
                </a:moveTo>
                <a:lnTo>
                  <a:pt x="0" y="334416"/>
                </a:lnTo>
              </a:path>
            </a:pathLst>
          </a:custGeom>
          <a:ln w="25400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763523" y="3438752"/>
            <a:ext cx="939800" cy="0"/>
          </a:xfrm>
          <a:custGeom>
            <a:avLst/>
            <a:gdLst/>
            <a:ahLst/>
            <a:cxnLst/>
            <a:rect l="l" t="t" r="r" b="b"/>
            <a:pathLst>
              <a:path w="939800" h="0">
                <a:moveTo>
                  <a:pt x="0" y="0"/>
                </a:moveTo>
                <a:lnTo>
                  <a:pt x="939253" y="0"/>
                </a:lnTo>
              </a:path>
            </a:pathLst>
          </a:custGeom>
          <a:ln w="25400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763523" y="3426052"/>
            <a:ext cx="0" cy="334645"/>
          </a:xfrm>
          <a:custGeom>
            <a:avLst/>
            <a:gdLst/>
            <a:ahLst/>
            <a:cxnLst/>
            <a:rect l="l" t="t" r="r" b="b"/>
            <a:pathLst>
              <a:path w="0" h="334645">
                <a:moveTo>
                  <a:pt x="0" y="0"/>
                </a:moveTo>
                <a:lnTo>
                  <a:pt x="0" y="334416"/>
                </a:lnTo>
              </a:path>
            </a:pathLst>
          </a:custGeom>
          <a:ln w="25400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702782" y="3426052"/>
            <a:ext cx="0" cy="334645"/>
          </a:xfrm>
          <a:custGeom>
            <a:avLst/>
            <a:gdLst/>
            <a:ahLst/>
            <a:cxnLst/>
            <a:rect l="l" t="t" r="r" b="b"/>
            <a:pathLst>
              <a:path w="0" h="334645">
                <a:moveTo>
                  <a:pt x="0" y="0"/>
                </a:moveTo>
                <a:lnTo>
                  <a:pt x="0" y="334416"/>
                </a:lnTo>
              </a:path>
            </a:pathLst>
          </a:custGeom>
          <a:ln w="25400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225215" y="4238283"/>
            <a:ext cx="171450" cy="357505"/>
          </a:xfrm>
          <a:custGeom>
            <a:avLst/>
            <a:gdLst/>
            <a:ahLst/>
            <a:cxnLst/>
            <a:rect l="l" t="t" r="r" b="b"/>
            <a:pathLst>
              <a:path w="171450" h="357504">
                <a:moveTo>
                  <a:pt x="0" y="180405"/>
                </a:moveTo>
                <a:lnTo>
                  <a:pt x="260" y="114721"/>
                </a:lnTo>
                <a:lnTo>
                  <a:pt x="1989" y="74613"/>
                </a:lnTo>
                <a:lnTo>
                  <a:pt x="12903" y="28894"/>
                </a:lnTo>
                <a:lnTo>
                  <a:pt x="55756" y="0"/>
                </a:lnTo>
                <a:lnTo>
                  <a:pt x="69608" y="5094"/>
                </a:lnTo>
                <a:lnTo>
                  <a:pt x="89400" y="24292"/>
                </a:lnTo>
                <a:lnTo>
                  <a:pt x="95581" y="59522"/>
                </a:lnTo>
                <a:lnTo>
                  <a:pt x="95917" y="102298"/>
                </a:lnTo>
                <a:lnTo>
                  <a:pt x="98171" y="144134"/>
                </a:lnTo>
                <a:lnTo>
                  <a:pt x="100946" y="213961"/>
                </a:lnTo>
                <a:lnTo>
                  <a:pt x="103638" y="264093"/>
                </a:lnTo>
                <a:lnTo>
                  <a:pt x="112458" y="328513"/>
                </a:lnTo>
                <a:lnTo>
                  <a:pt x="141403" y="357205"/>
                </a:lnTo>
                <a:lnTo>
                  <a:pt x="149936" y="352693"/>
                </a:lnTo>
                <a:lnTo>
                  <a:pt x="164795" y="306507"/>
                </a:lnTo>
                <a:lnTo>
                  <a:pt x="169207" y="249817"/>
                </a:lnTo>
                <a:lnTo>
                  <a:pt x="169186" y="214879"/>
                </a:lnTo>
                <a:lnTo>
                  <a:pt x="169360" y="173284"/>
                </a:lnTo>
                <a:lnTo>
                  <a:pt x="171361" y="122976"/>
                </a:lnTo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396179" y="4238283"/>
            <a:ext cx="171450" cy="357505"/>
          </a:xfrm>
          <a:custGeom>
            <a:avLst/>
            <a:gdLst/>
            <a:ahLst/>
            <a:cxnLst/>
            <a:rect l="l" t="t" r="r" b="b"/>
            <a:pathLst>
              <a:path w="171450" h="357504">
                <a:moveTo>
                  <a:pt x="0" y="180405"/>
                </a:moveTo>
                <a:lnTo>
                  <a:pt x="260" y="114721"/>
                </a:lnTo>
                <a:lnTo>
                  <a:pt x="1989" y="74613"/>
                </a:lnTo>
                <a:lnTo>
                  <a:pt x="12903" y="28894"/>
                </a:lnTo>
                <a:lnTo>
                  <a:pt x="55756" y="0"/>
                </a:lnTo>
                <a:lnTo>
                  <a:pt x="69608" y="5094"/>
                </a:lnTo>
                <a:lnTo>
                  <a:pt x="89400" y="24292"/>
                </a:lnTo>
                <a:lnTo>
                  <a:pt x="95581" y="59522"/>
                </a:lnTo>
                <a:lnTo>
                  <a:pt x="95917" y="102298"/>
                </a:lnTo>
                <a:lnTo>
                  <a:pt x="98171" y="144134"/>
                </a:lnTo>
                <a:lnTo>
                  <a:pt x="100946" y="213961"/>
                </a:lnTo>
                <a:lnTo>
                  <a:pt x="103638" y="264093"/>
                </a:lnTo>
                <a:lnTo>
                  <a:pt x="112458" y="328513"/>
                </a:lnTo>
                <a:lnTo>
                  <a:pt x="141403" y="357205"/>
                </a:lnTo>
                <a:lnTo>
                  <a:pt x="149936" y="352693"/>
                </a:lnTo>
                <a:lnTo>
                  <a:pt x="164795" y="306507"/>
                </a:lnTo>
                <a:lnTo>
                  <a:pt x="169207" y="249817"/>
                </a:lnTo>
                <a:lnTo>
                  <a:pt x="169186" y="214879"/>
                </a:lnTo>
                <a:lnTo>
                  <a:pt x="169360" y="173284"/>
                </a:lnTo>
                <a:lnTo>
                  <a:pt x="171361" y="122976"/>
                </a:lnTo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572501" y="4238283"/>
            <a:ext cx="171450" cy="357505"/>
          </a:xfrm>
          <a:custGeom>
            <a:avLst/>
            <a:gdLst/>
            <a:ahLst/>
            <a:cxnLst/>
            <a:rect l="l" t="t" r="r" b="b"/>
            <a:pathLst>
              <a:path w="171450" h="357504">
                <a:moveTo>
                  <a:pt x="0" y="180405"/>
                </a:moveTo>
                <a:lnTo>
                  <a:pt x="260" y="114721"/>
                </a:lnTo>
                <a:lnTo>
                  <a:pt x="1989" y="74613"/>
                </a:lnTo>
                <a:lnTo>
                  <a:pt x="12903" y="28894"/>
                </a:lnTo>
                <a:lnTo>
                  <a:pt x="55756" y="0"/>
                </a:lnTo>
                <a:lnTo>
                  <a:pt x="69608" y="5094"/>
                </a:lnTo>
                <a:lnTo>
                  <a:pt x="89400" y="24292"/>
                </a:lnTo>
                <a:lnTo>
                  <a:pt x="95581" y="59522"/>
                </a:lnTo>
                <a:lnTo>
                  <a:pt x="95917" y="102298"/>
                </a:lnTo>
                <a:lnTo>
                  <a:pt x="98171" y="144134"/>
                </a:lnTo>
                <a:lnTo>
                  <a:pt x="100946" y="213961"/>
                </a:lnTo>
                <a:lnTo>
                  <a:pt x="103638" y="264093"/>
                </a:lnTo>
                <a:lnTo>
                  <a:pt x="112458" y="328513"/>
                </a:lnTo>
                <a:lnTo>
                  <a:pt x="141403" y="357205"/>
                </a:lnTo>
                <a:lnTo>
                  <a:pt x="149936" y="352693"/>
                </a:lnTo>
                <a:lnTo>
                  <a:pt x="164795" y="306507"/>
                </a:lnTo>
                <a:lnTo>
                  <a:pt x="169207" y="249817"/>
                </a:lnTo>
                <a:lnTo>
                  <a:pt x="169186" y="214879"/>
                </a:lnTo>
                <a:lnTo>
                  <a:pt x="169360" y="173284"/>
                </a:lnTo>
                <a:lnTo>
                  <a:pt x="171361" y="122976"/>
                </a:lnTo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2136466" y="3251047"/>
            <a:ext cx="53467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Arial"/>
                <a:cs typeface="Arial"/>
              </a:rPr>
              <a:t>3VA-line</a:t>
            </a:r>
            <a:endParaRPr sz="105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71231" y="3068960"/>
            <a:ext cx="7477125" cy="0"/>
          </a:xfrm>
          <a:custGeom>
            <a:avLst/>
            <a:gdLst/>
            <a:ahLst/>
            <a:cxnLst/>
            <a:rect l="l" t="t" r="r" b="b"/>
            <a:pathLst>
              <a:path w="7477125" h="0">
                <a:moveTo>
                  <a:pt x="0" y="0"/>
                </a:moveTo>
                <a:lnTo>
                  <a:pt x="7476896" y="0"/>
                </a:lnTo>
              </a:path>
            </a:pathLst>
          </a:custGeom>
          <a:ln w="25400">
            <a:solidFill>
              <a:srgbClr val="00B0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902704" y="3070860"/>
            <a:ext cx="0" cy="689610"/>
          </a:xfrm>
          <a:custGeom>
            <a:avLst/>
            <a:gdLst/>
            <a:ahLst/>
            <a:cxnLst/>
            <a:rect l="l" t="t" r="r" b="b"/>
            <a:pathLst>
              <a:path w="0" h="689610">
                <a:moveTo>
                  <a:pt x="0" y="0"/>
                </a:moveTo>
                <a:lnTo>
                  <a:pt x="0" y="689610"/>
                </a:lnTo>
              </a:path>
            </a:pathLst>
          </a:custGeom>
          <a:ln w="25400">
            <a:solidFill>
              <a:srgbClr val="00B0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603750" y="3714712"/>
            <a:ext cx="552714" cy="77244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6103840" y="3522789"/>
            <a:ext cx="56197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5">
                <a:latin typeface="Arial"/>
                <a:cs typeface="Arial"/>
              </a:rPr>
              <a:t>C</a:t>
            </a:r>
            <a:r>
              <a:rPr dirty="0" sz="1050" spc="-10">
                <a:latin typeface="Arial"/>
                <a:cs typeface="Arial"/>
              </a:rPr>
              <a:t>O</a:t>
            </a:r>
            <a:r>
              <a:rPr dirty="0" sz="1050">
                <a:latin typeface="Arial"/>
                <a:cs typeface="Arial"/>
              </a:rPr>
              <a:t>M</a:t>
            </a:r>
            <a:r>
              <a:rPr dirty="0" sz="1050">
                <a:latin typeface="Arial"/>
                <a:cs typeface="Arial"/>
              </a:rPr>
              <a:t>800</a:t>
            </a:r>
            <a:endParaRPr sz="105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7552975" y="3070861"/>
            <a:ext cx="0" cy="689610"/>
          </a:xfrm>
          <a:custGeom>
            <a:avLst/>
            <a:gdLst/>
            <a:ahLst/>
            <a:cxnLst/>
            <a:rect l="l" t="t" r="r" b="b"/>
            <a:pathLst>
              <a:path w="0" h="689610">
                <a:moveTo>
                  <a:pt x="0" y="0"/>
                </a:moveTo>
                <a:lnTo>
                  <a:pt x="0" y="689610"/>
                </a:lnTo>
              </a:path>
            </a:pathLst>
          </a:custGeom>
          <a:ln w="25400">
            <a:solidFill>
              <a:srgbClr val="00B0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193650" y="3628066"/>
            <a:ext cx="730577" cy="9669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7939089" y="3522789"/>
            <a:ext cx="52705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Arial"/>
                <a:cs typeface="Arial"/>
              </a:rPr>
              <a:t>DSP800</a:t>
            </a:r>
            <a:endParaRPr sz="105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572328" y="4025252"/>
            <a:ext cx="899985" cy="181601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702782" y="5166499"/>
            <a:ext cx="268424" cy="57599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071872" y="5195292"/>
            <a:ext cx="265745" cy="54719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5449946" y="5848698"/>
            <a:ext cx="1733550" cy="553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9500"/>
              </a:lnSpc>
              <a:spcBef>
                <a:spcPts val="100"/>
              </a:spcBef>
            </a:pPr>
            <a:r>
              <a:rPr dirty="0" sz="1050">
                <a:latin typeface="Arial"/>
                <a:cs typeface="Arial"/>
              </a:rPr>
              <a:t>7KM PAC Switched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Ethernet  PROFINET / PROFIBUS</a:t>
            </a:r>
            <a:r>
              <a:rPr dirty="0" sz="1050" spc="-185">
                <a:latin typeface="Arial"/>
                <a:cs typeface="Arial"/>
              </a:rPr>
              <a:t> </a:t>
            </a:r>
            <a:r>
              <a:rPr dirty="0" sz="1050" spc="5">
                <a:latin typeface="Arial"/>
                <a:cs typeface="Arial"/>
              </a:rPr>
              <a:t>DP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50">
                <a:latin typeface="Arial"/>
                <a:cs typeface="Arial"/>
              </a:rPr>
              <a:t>módulos de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expansión</a:t>
            </a:r>
            <a:endParaRPr sz="105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4528268" y="2991256"/>
            <a:ext cx="1226185" cy="1425575"/>
          </a:xfrm>
          <a:custGeom>
            <a:avLst/>
            <a:gdLst/>
            <a:ahLst/>
            <a:cxnLst/>
            <a:rect l="l" t="t" r="r" b="b"/>
            <a:pathLst>
              <a:path w="1226185" h="1425575">
                <a:moveTo>
                  <a:pt x="13185" y="1425025"/>
                </a:moveTo>
                <a:lnTo>
                  <a:pt x="11175" y="1367539"/>
                </a:lnTo>
                <a:lnTo>
                  <a:pt x="9207" y="1310202"/>
                </a:lnTo>
                <a:lnTo>
                  <a:pt x="7323" y="1253164"/>
                </a:lnTo>
                <a:lnTo>
                  <a:pt x="5565" y="1196573"/>
                </a:lnTo>
                <a:lnTo>
                  <a:pt x="3975" y="1140580"/>
                </a:lnTo>
                <a:lnTo>
                  <a:pt x="2593" y="1085333"/>
                </a:lnTo>
                <a:lnTo>
                  <a:pt x="1464" y="1030981"/>
                </a:lnTo>
                <a:lnTo>
                  <a:pt x="627" y="977674"/>
                </a:lnTo>
                <a:lnTo>
                  <a:pt x="125" y="925561"/>
                </a:lnTo>
                <a:lnTo>
                  <a:pt x="0" y="874792"/>
                </a:lnTo>
                <a:lnTo>
                  <a:pt x="293" y="825515"/>
                </a:lnTo>
                <a:lnTo>
                  <a:pt x="1047" y="777879"/>
                </a:lnTo>
                <a:lnTo>
                  <a:pt x="2303" y="732035"/>
                </a:lnTo>
                <a:lnTo>
                  <a:pt x="4103" y="688131"/>
                </a:lnTo>
                <a:lnTo>
                  <a:pt x="6488" y="646316"/>
                </a:lnTo>
                <a:lnTo>
                  <a:pt x="9502" y="606741"/>
                </a:lnTo>
                <a:lnTo>
                  <a:pt x="22395" y="498996"/>
                </a:lnTo>
                <a:lnTo>
                  <a:pt x="33133" y="438941"/>
                </a:lnTo>
                <a:lnTo>
                  <a:pt x="45768" y="387669"/>
                </a:lnTo>
                <a:lnTo>
                  <a:pt x="60667" y="343463"/>
                </a:lnTo>
                <a:lnTo>
                  <a:pt x="78199" y="304603"/>
                </a:lnTo>
                <a:lnTo>
                  <a:pt x="98732" y="269371"/>
                </a:lnTo>
                <a:lnTo>
                  <a:pt x="122632" y="236048"/>
                </a:lnTo>
                <a:lnTo>
                  <a:pt x="150269" y="202916"/>
                </a:lnTo>
                <a:lnTo>
                  <a:pt x="182673" y="171174"/>
                </a:lnTo>
                <a:lnTo>
                  <a:pt x="219931" y="142963"/>
                </a:lnTo>
                <a:lnTo>
                  <a:pt x="261003" y="117997"/>
                </a:lnTo>
                <a:lnTo>
                  <a:pt x="304853" y="95990"/>
                </a:lnTo>
                <a:lnTo>
                  <a:pt x="350445" y="76656"/>
                </a:lnTo>
                <a:lnTo>
                  <a:pt x="396739" y="59708"/>
                </a:lnTo>
                <a:lnTo>
                  <a:pt x="442700" y="44858"/>
                </a:lnTo>
                <a:lnTo>
                  <a:pt x="487289" y="31822"/>
                </a:lnTo>
                <a:lnTo>
                  <a:pt x="538696" y="19424"/>
                </a:lnTo>
                <a:lnTo>
                  <a:pt x="592435" y="10114"/>
                </a:lnTo>
                <a:lnTo>
                  <a:pt x="647107" y="3821"/>
                </a:lnTo>
                <a:lnTo>
                  <a:pt x="701312" y="473"/>
                </a:lnTo>
                <a:lnTo>
                  <a:pt x="753653" y="0"/>
                </a:lnTo>
                <a:lnTo>
                  <a:pt x="802730" y="2328"/>
                </a:lnTo>
                <a:lnTo>
                  <a:pt x="847143" y="7387"/>
                </a:lnTo>
                <a:lnTo>
                  <a:pt x="902024" y="19770"/>
                </a:lnTo>
                <a:lnTo>
                  <a:pt x="950782" y="38344"/>
                </a:lnTo>
                <a:lnTo>
                  <a:pt x="994376" y="62133"/>
                </a:lnTo>
                <a:lnTo>
                  <a:pt x="1033766" y="90160"/>
                </a:lnTo>
                <a:lnTo>
                  <a:pt x="1069914" y="121446"/>
                </a:lnTo>
                <a:lnTo>
                  <a:pt x="1102813" y="154167"/>
                </a:lnTo>
                <a:lnTo>
                  <a:pt x="1131830" y="188973"/>
                </a:lnTo>
                <a:lnTo>
                  <a:pt x="1156964" y="228603"/>
                </a:lnTo>
                <a:lnTo>
                  <a:pt x="1178215" y="275793"/>
                </a:lnTo>
                <a:lnTo>
                  <a:pt x="1195581" y="333282"/>
                </a:lnTo>
                <a:lnTo>
                  <a:pt x="1204202" y="374459"/>
                </a:lnTo>
                <a:lnTo>
                  <a:pt x="1210958" y="418473"/>
                </a:lnTo>
                <a:lnTo>
                  <a:pt x="1216093" y="465206"/>
                </a:lnTo>
                <a:lnTo>
                  <a:pt x="1219847" y="514540"/>
                </a:lnTo>
                <a:lnTo>
                  <a:pt x="1222465" y="566355"/>
                </a:lnTo>
                <a:lnTo>
                  <a:pt x="1224188" y="620536"/>
                </a:lnTo>
                <a:lnTo>
                  <a:pt x="1225259" y="676962"/>
                </a:lnTo>
                <a:lnTo>
                  <a:pt x="1225921" y="735516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xfrm>
            <a:off x="527045" y="99692"/>
            <a:ext cx="4792345" cy="63627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Comunicación y </a:t>
            </a:r>
            <a:r>
              <a:rPr dirty="0" spc="-5"/>
              <a:t>medición de</a:t>
            </a:r>
            <a:r>
              <a:rPr dirty="0" spc="-95"/>
              <a:t> </a:t>
            </a:r>
            <a:r>
              <a:rPr dirty="0" spc="-5"/>
              <a:t>variables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pc="-5" b="0">
                <a:latin typeface="Arial"/>
                <a:cs typeface="Arial"/>
              </a:rPr>
              <a:t>Múltiples </a:t>
            </a:r>
            <a:r>
              <a:rPr dirty="0" b="0">
                <a:latin typeface="Arial"/>
                <a:cs typeface="Arial"/>
              </a:rPr>
              <a:t>características en común con</a:t>
            </a:r>
            <a:r>
              <a:rPr dirty="0" spc="-165" b="0">
                <a:latin typeface="Arial"/>
                <a:cs typeface="Arial"/>
              </a:rPr>
              <a:t> </a:t>
            </a:r>
            <a:r>
              <a:rPr dirty="0" spc="-5" b="0">
                <a:latin typeface="Arial"/>
                <a:cs typeface="Arial"/>
              </a:rPr>
              <a:t>los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526791" y="709493"/>
            <a:ext cx="293116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latin typeface="Arial"/>
                <a:cs typeface="Arial"/>
              </a:rPr>
              <a:t>multimedidores </a:t>
            </a:r>
            <a:r>
              <a:rPr dirty="0" sz="2000">
                <a:latin typeface="Arial"/>
                <a:cs typeface="Arial"/>
              </a:rPr>
              <a:t>7KM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PAC</a:t>
            </a:r>
            <a:endParaRPr sz="20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465785" y="1366199"/>
            <a:ext cx="1250950" cy="37655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sz="1050" b="1">
                <a:latin typeface="Arial"/>
                <a:cs typeface="Arial"/>
              </a:rPr>
              <a:t>Precisión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50">
                <a:latin typeface="Arial"/>
                <a:cs typeface="Arial"/>
              </a:rPr>
              <a:t>según IEC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61557-12</a:t>
            </a:r>
            <a:endParaRPr sz="105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1038144" y="4959169"/>
            <a:ext cx="1878330" cy="0"/>
          </a:xfrm>
          <a:custGeom>
            <a:avLst/>
            <a:gdLst/>
            <a:ahLst/>
            <a:cxnLst/>
            <a:rect l="l" t="t" r="r" b="b"/>
            <a:pathLst>
              <a:path w="1878330" h="0">
                <a:moveTo>
                  <a:pt x="0" y="0"/>
                </a:moveTo>
                <a:lnTo>
                  <a:pt x="1878101" y="0"/>
                </a:lnTo>
              </a:path>
            </a:pathLst>
          </a:custGeom>
          <a:ln w="25400">
            <a:solidFill>
              <a:srgbClr val="00B0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027162" y="2246856"/>
            <a:ext cx="0" cy="2712720"/>
          </a:xfrm>
          <a:custGeom>
            <a:avLst/>
            <a:gdLst/>
            <a:ahLst/>
            <a:cxnLst/>
            <a:rect l="l" t="t" r="r" b="b"/>
            <a:pathLst>
              <a:path w="0" h="2712720">
                <a:moveTo>
                  <a:pt x="0" y="2712313"/>
                </a:moveTo>
                <a:lnTo>
                  <a:pt x="0" y="0"/>
                </a:lnTo>
              </a:path>
            </a:pathLst>
          </a:custGeom>
          <a:ln w="25400">
            <a:solidFill>
              <a:srgbClr val="00B0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674588" y="4188861"/>
            <a:ext cx="25463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Arial"/>
                <a:cs typeface="Arial"/>
              </a:rPr>
              <a:t>1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5">
                <a:latin typeface="Arial"/>
                <a:cs typeface="Arial"/>
              </a:rPr>
              <a:t>%</a:t>
            </a:r>
            <a:endParaRPr sz="1050"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915503" y="4275094"/>
            <a:ext cx="111760" cy="0"/>
          </a:xfrm>
          <a:custGeom>
            <a:avLst/>
            <a:gdLst/>
            <a:ahLst/>
            <a:cxnLst/>
            <a:rect l="l" t="t" r="r" b="b"/>
            <a:pathLst>
              <a:path w="111759" h="0">
                <a:moveTo>
                  <a:pt x="0" y="0"/>
                </a:moveTo>
                <a:lnTo>
                  <a:pt x="111658" y="0"/>
                </a:lnTo>
              </a:path>
            </a:pathLst>
          </a:custGeom>
          <a:ln w="25400">
            <a:solidFill>
              <a:srgbClr val="00B0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674588" y="3504786"/>
            <a:ext cx="25463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Arial"/>
                <a:cs typeface="Arial"/>
              </a:rPr>
              <a:t>2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5">
                <a:latin typeface="Arial"/>
                <a:cs typeface="Arial"/>
              </a:rPr>
              <a:t>%</a:t>
            </a:r>
            <a:endParaRPr sz="105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915503" y="3591017"/>
            <a:ext cx="111760" cy="0"/>
          </a:xfrm>
          <a:custGeom>
            <a:avLst/>
            <a:gdLst/>
            <a:ahLst/>
            <a:cxnLst/>
            <a:rect l="l" t="t" r="r" b="b"/>
            <a:pathLst>
              <a:path w="111759" h="0">
                <a:moveTo>
                  <a:pt x="0" y="0"/>
                </a:moveTo>
                <a:lnTo>
                  <a:pt x="111658" y="0"/>
                </a:lnTo>
              </a:path>
            </a:pathLst>
          </a:custGeom>
          <a:ln w="25400">
            <a:solidFill>
              <a:srgbClr val="00B0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674588" y="2836773"/>
            <a:ext cx="160401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Arial"/>
                <a:cs typeface="Arial"/>
              </a:rPr>
              <a:t>3 </a:t>
            </a:r>
            <a:r>
              <a:rPr dirty="0" sz="1050" spc="-55">
                <a:latin typeface="Arial"/>
                <a:cs typeface="Arial"/>
              </a:rPr>
              <a:t>%</a:t>
            </a:r>
            <a:r>
              <a:rPr dirty="0" baseline="2645" sz="1575" spc="-82">
                <a:latin typeface="Arial"/>
                <a:cs typeface="Arial"/>
              </a:rPr>
              <a:t>Ethernet </a:t>
            </a:r>
            <a:r>
              <a:rPr dirty="0" baseline="2645" sz="1575">
                <a:latin typeface="Arial"/>
                <a:cs typeface="Arial"/>
              </a:rPr>
              <a:t>(Modbus</a:t>
            </a:r>
            <a:r>
              <a:rPr dirty="0" baseline="2645" sz="1575" spc="-75">
                <a:latin typeface="Arial"/>
                <a:cs typeface="Arial"/>
              </a:rPr>
              <a:t> </a:t>
            </a:r>
            <a:r>
              <a:rPr dirty="0" baseline="2645" sz="1575">
                <a:latin typeface="Arial"/>
                <a:cs typeface="Arial"/>
              </a:rPr>
              <a:t>TCP)</a:t>
            </a:r>
            <a:endParaRPr baseline="2645" sz="1575">
              <a:latin typeface="Arial"/>
              <a:cs typeface="Aria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915503" y="2923006"/>
            <a:ext cx="111760" cy="0"/>
          </a:xfrm>
          <a:custGeom>
            <a:avLst/>
            <a:gdLst/>
            <a:ahLst/>
            <a:cxnLst/>
            <a:rect l="l" t="t" r="r" b="b"/>
            <a:pathLst>
              <a:path w="111759" h="0">
                <a:moveTo>
                  <a:pt x="0" y="0"/>
                </a:moveTo>
                <a:lnTo>
                  <a:pt x="111658" y="0"/>
                </a:lnTo>
              </a:path>
            </a:pathLst>
          </a:custGeom>
          <a:ln w="25400">
            <a:solidFill>
              <a:srgbClr val="00B0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254061" y="2246859"/>
            <a:ext cx="281666" cy="67614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716684" y="2230176"/>
            <a:ext cx="519348" cy="69282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337425" y="2186863"/>
            <a:ext cx="656738" cy="86254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1758027" y="1764565"/>
            <a:ext cx="601980" cy="376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9500"/>
              </a:lnSpc>
              <a:spcBef>
                <a:spcPts val="100"/>
              </a:spcBef>
            </a:pPr>
            <a:r>
              <a:rPr dirty="0" sz="1050">
                <a:latin typeface="Arial"/>
                <a:cs typeface="Arial"/>
              </a:rPr>
              <a:t>7KM  </a:t>
            </a:r>
            <a:r>
              <a:rPr dirty="0" sz="1050">
                <a:latin typeface="Arial"/>
                <a:cs typeface="Arial"/>
              </a:rPr>
              <a:t>PA</a:t>
            </a:r>
            <a:r>
              <a:rPr dirty="0" sz="1050" spc="5">
                <a:latin typeface="Arial"/>
                <a:cs typeface="Arial"/>
              </a:rPr>
              <a:t>C</a:t>
            </a:r>
            <a:r>
              <a:rPr dirty="0" sz="1050">
                <a:latin typeface="Arial"/>
                <a:cs typeface="Arial"/>
              </a:rPr>
              <a:t>3200</a:t>
            </a:r>
            <a:endParaRPr sz="10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432745" y="1764565"/>
            <a:ext cx="601980" cy="376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9500"/>
              </a:lnSpc>
              <a:spcBef>
                <a:spcPts val="100"/>
              </a:spcBef>
            </a:pPr>
            <a:r>
              <a:rPr dirty="0" sz="1050">
                <a:latin typeface="Arial"/>
                <a:cs typeface="Arial"/>
              </a:rPr>
              <a:t>7KM  </a:t>
            </a:r>
            <a:r>
              <a:rPr dirty="0" sz="1050">
                <a:latin typeface="Arial"/>
                <a:cs typeface="Arial"/>
              </a:rPr>
              <a:t>PA</a:t>
            </a:r>
            <a:r>
              <a:rPr dirty="0" sz="1050" spc="5">
                <a:latin typeface="Arial"/>
                <a:cs typeface="Arial"/>
              </a:rPr>
              <a:t>C</a:t>
            </a:r>
            <a:r>
              <a:rPr dirty="0" sz="1050">
                <a:latin typeface="Arial"/>
                <a:cs typeface="Arial"/>
              </a:rPr>
              <a:t>4200</a:t>
            </a:r>
            <a:endParaRPr sz="10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43677" y="2028632"/>
            <a:ext cx="121221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Arial"/>
                <a:cs typeface="Arial"/>
              </a:rPr>
              <a:t>Energía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35">
                <a:latin typeface="Arial"/>
                <a:cs typeface="Arial"/>
              </a:rPr>
              <a:t>activa</a:t>
            </a:r>
            <a:r>
              <a:rPr dirty="0" baseline="29100" sz="1575" spc="-52">
                <a:latin typeface="Arial"/>
                <a:cs typeface="Arial"/>
              </a:rPr>
              <a:t>3VA2</a:t>
            </a:r>
            <a:endParaRPr baseline="29100" sz="1575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1254061" y="3194977"/>
            <a:ext cx="281660" cy="36932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839848" y="2923006"/>
            <a:ext cx="281660" cy="36932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499360" y="3194977"/>
            <a:ext cx="281673" cy="36932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17</a:t>
            </a:r>
          </a:p>
        </p:txBody>
      </p:sp>
      <p:sp>
        <p:nvSpPr>
          <p:cNvPr id="76" name="object 7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12875"/>
            <a:ext cx="4571998" cy="47529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539750">
              <a:lnSpc>
                <a:spcPct val="100000"/>
              </a:lnSpc>
              <a:spcBef>
                <a:spcPts val="105"/>
              </a:spcBef>
            </a:pPr>
            <a:r>
              <a:rPr dirty="0"/>
              <a:t>Contacto</a:t>
            </a:r>
          </a:p>
        </p:txBody>
      </p:sp>
      <p:sp>
        <p:nvSpPr>
          <p:cNvPr id="4" name="object 4"/>
          <p:cNvSpPr/>
          <p:nvPr/>
        </p:nvSpPr>
        <p:spPr>
          <a:xfrm>
            <a:off x="4716462" y="1412875"/>
            <a:ext cx="4427855" cy="4752975"/>
          </a:xfrm>
          <a:custGeom>
            <a:avLst/>
            <a:gdLst/>
            <a:ahLst/>
            <a:cxnLst/>
            <a:rect l="l" t="t" r="r" b="b"/>
            <a:pathLst>
              <a:path w="4427855" h="4752975">
                <a:moveTo>
                  <a:pt x="0" y="4752975"/>
                </a:moveTo>
                <a:lnTo>
                  <a:pt x="4427537" y="4752975"/>
                </a:lnTo>
                <a:lnTo>
                  <a:pt x="4427537" y="0"/>
                </a:lnTo>
                <a:lnTo>
                  <a:pt x="0" y="0"/>
                </a:lnTo>
                <a:lnTo>
                  <a:pt x="0" y="4752975"/>
                </a:lnTo>
                <a:close/>
              </a:path>
            </a:pathLst>
          </a:custGeom>
          <a:solidFill>
            <a:srgbClr val="D7D7C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955763" y="1538079"/>
            <a:ext cx="2663825" cy="152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Nombre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Arial"/>
                <a:cs typeface="Arial"/>
              </a:rPr>
              <a:t>Bruno </a:t>
            </a:r>
            <a:r>
              <a:rPr dirty="0" sz="1800" spc="-5">
                <a:latin typeface="Arial"/>
                <a:cs typeface="Arial"/>
              </a:rPr>
              <a:t>Díaz </a:t>
            </a:r>
            <a:r>
              <a:rPr dirty="0" sz="1800">
                <a:latin typeface="Arial"/>
                <a:cs typeface="Arial"/>
              </a:rPr>
              <a:t>F.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Arial"/>
                <a:cs typeface="Arial"/>
              </a:rPr>
              <a:t>Product Manager</a:t>
            </a:r>
            <a:r>
              <a:rPr dirty="0" sz="1800" spc="1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CP&amp;LP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994"/>
              </a:spcBef>
            </a:pPr>
            <a:r>
              <a:rPr dirty="0" sz="1800" spc="-5">
                <a:latin typeface="Arial"/>
                <a:cs typeface="Arial"/>
              </a:rPr>
              <a:t>E-mail:  </a:t>
            </a:r>
            <a:r>
              <a:rPr dirty="0" u="heavy" sz="1800" spc="-10">
                <a:solidFill>
                  <a:srgbClr val="EB780A"/>
                </a:solidFill>
                <a:uFill>
                  <a:solidFill>
                    <a:srgbClr val="EB780A"/>
                  </a:solidFill>
                </a:uFill>
                <a:latin typeface="Arial"/>
                <a:cs typeface="Arial"/>
                <a:hlinkClick r:id="rId3"/>
              </a:rPr>
              <a:t>bruno.diaz@siemens.com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Unrestricted © </a:t>
            </a:r>
            <a:r>
              <a:rPr dirty="0" spc="-10"/>
              <a:t>Siemens </a:t>
            </a:r>
            <a:r>
              <a:rPr dirty="0" spc="-25"/>
              <a:t>AG</a:t>
            </a:r>
            <a:r>
              <a:rPr dirty="0" spc="-20"/>
              <a:t> </a:t>
            </a:r>
            <a:r>
              <a:rPr dirty="0" spc="-10"/>
              <a:t>2015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18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Bruno </a:t>
            </a:r>
            <a:r>
              <a:rPr dirty="0" spc="-5"/>
              <a:t>Díaz F. / DF CP &amp;</a:t>
            </a:r>
            <a:r>
              <a:rPr dirty="0" spc="-60"/>
              <a:t> </a:t>
            </a:r>
            <a:r>
              <a:rPr dirty="0" spc="-10"/>
              <a:t>LP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55763" y="5705873"/>
            <a:ext cx="14719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Arial"/>
                <a:cs typeface="Arial"/>
              </a:rPr>
              <a:t>siemens.com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B780A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Siemens Digital Factory</dc:creator>
  <dc:title>TIA Tour Chile 2015</dc:title>
  <dcterms:created xsi:type="dcterms:W3CDTF">2020-05-23T22:50:57Z</dcterms:created>
  <dcterms:modified xsi:type="dcterms:W3CDTF">2020-05-23T22:50:57Z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2016-04-05T00:00:00Z</vt:filetime>
  </property>
  <property fmtid="{D5CDD505-2E9C-101B-9397-08002B2CF9AE}" pid="3" name="Creator">
    <vt:lpwstr>Acrobat PDFMaker 11 para PowerPoint</vt:lpwstr>
  </property>
  <property fmtid="{D5CDD505-2E9C-101B-9397-08002B2CF9AE}" pid="4" name="LastSaved">
    <vt:filetime>2020-05-23T00:00:00Z</vt:filetime>
  </property>
</Properties>
</file>